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365" r:id="rId2"/>
    <p:sldId id="366" r:id="rId3"/>
    <p:sldId id="367" r:id="rId4"/>
    <p:sldId id="368" r:id="rId5"/>
    <p:sldId id="369" r:id="rId6"/>
    <p:sldId id="537" r:id="rId7"/>
    <p:sldId id="440" r:id="rId8"/>
    <p:sldId id="441" r:id="rId9"/>
    <p:sldId id="442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8" r:id="rId21"/>
    <p:sldId id="467" r:id="rId22"/>
    <p:sldId id="468" r:id="rId23"/>
    <p:sldId id="453" r:id="rId24"/>
    <p:sldId id="454" r:id="rId25"/>
    <p:sldId id="455" r:id="rId26"/>
    <p:sldId id="456" r:id="rId27"/>
    <p:sldId id="457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390" r:id="rId46"/>
    <p:sldId id="391" r:id="rId47"/>
    <p:sldId id="392" r:id="rId48"/>
    <p:sldId id="393" r:id="rId49"/>
    <p:sldId id="394" r:id="rId50"/>
    <p:sldId id="478" r:id="rId51"/>
    <p:sldId id="395" r:id="rId52"/>
    <p:sldId id="433" r:id="rId53"/>
    <p:sldId id="396" r:id="rId54"/>
    <p:sldId id="479" r:id="rId55"/>
    <p:sldId id="480" r:id="rId56"/>
    <p:sldId id="481" r:id="rId57"/>
    <p:sldId id="482" r:id="rId58"/>
    <p:sldId id="484" r:id="rId59"/>
    <p:sldId id="485" r:id="rId60"/>
    <p:sldId id="486" r:id="rId61"/>
    <p:sldId id="487" r:id="rId62"/>
    <p:sldId id="488" r:id="rId63"/>
    <p:sldId id="489" r:id="rId64"/>
    <p:sldId id="490" r:id="rId65"/>
    <p:sldId id="491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5" r:id="rId80"/>
    <p:sldId id="506" r:id="rId81"/>
    <p:sldId id="507" r:id="rId82"/>
    <p:sldId id="508" r:id="rId83"/>
    <p:sldId id="509" r:id="rId84"/>
    <p:sldId id="512" r:id="rId85"/>
    <p:sldId id="513" r:id="rId86"/>
    <p:sldId id="514" r:id="rId87"/>
    <p:sldId id="511" r:id="rId88"/>
    <p:sldId id="515" r:id="rId89"/>
    <p:sldId id="517" r:id="rId90"/>
    <p:sldId id="518" r:id="rId91"/>
    <p:sldId id="519" r:id="rId92"/>
    <p:sldId id="520" r:id="rId93"/>
    <p:sldId id="521" r:id="rId94"/>
    <p:sldId id="522" r:id="rId95"/>
    <p:sldId id="523" r:id="rId96"/>
    <p:sldId id="524" r:id="rId97"/>
    <p:sldId id="530" r:id="rId98"/>
    <p:sldId id="529" r:id="rId99"/>
    <p:sldId id="527" r:id="rId100"/>
    <p:sldId id="531" r:id="rId101"/>
    <p:sldId id="532" r:id="rId102"/>
    <p:sldId id="533" r:id="rId103"/>
    <p:sldId id="534" r:id="rId104"/>
    <p:sldId id="415" r:id="rId105"/>
    <p:sldId id="432" r:id="rId106"/>
    <p:sldId id="535" r:id="rId107"/>
    <p:sldId id="536" r:id="rId108"/>
    <p:sldId id="416" r:id="rId109"/>
    <p:sldId id="417" r:id="rId1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</p:showPr>
  <p:clrMru>
    <a:srgbClr val="0033CC"/>
    <a:srgbClr val="333333"/>
    <a:srgbClr val="9933FF"/>
    <a:srgbClr val="9966FF"/>
    <a:srgbClr val="3853A8"/>
    <a:srgbClr val="FFCC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1" autoAdjust="0"/>
    <p:restoredTop sz="94660"/>
  </p:normalViewPr>
  <p:slideViewPr>
    <p:cSldViewPr>
      <p:cViewPr>
        <p:scale>
          <a:sx n="86" d="100"/>
          <a:sy n="86" d="100"/>
        </p:scale>
        <p:origin x="-78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AD0903-26B1-497B-BA57-926235C3CBBD}" type="datetimeFigureOut">
              <a:rPr lang="en-US"/>
              <a:pPr>
                <a:defRPr/>
              </a:pPr>
              <a:t>11/26/2013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D6E958-43D7-4520-A51E-BFDD32BFB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81000" y="6324600"/>
            <a:ext cx="4343400" cy="400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2011 by John Wiley &amp; Sons.  All rights reserved.</a:t>
            </a:r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 userDrawn="1"/>
        </p:nvSpPr>
        <p:spPr>
          <a:xfrm>
            <a:off x="304800" y="838200"/>
            <a:ext cx="8458200" cy="152400"/>
          </a:xfrm>
          <a:prstGeom prst="parallelogram">
            <a:avLst>
              <a:gd name="adj" fmla="val 15613"/>
            </a:avLst>
          </a:prstGeom>
          <a:solidFill>
            <a:srgbClr val="FFCC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5" name="Picture 7" descr="bjlo_ch07_co.pd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"/>
            <a:ext cx="11318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086600" cy="7159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458200" cy="5105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81000" y="6324600"/>
            <a:ext cx="4038600" cy="400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2011 by John Wiley &amp; Sons.  All rights reserved.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239000" y="6400800"/>
            <a:ext cx="16002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Page </a:t>
            </a:r>
            <a:fld id="{2B7C2335-666B-4A17-8B4D-05AF5EB702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457200" y="838200"/>
            <a:ext cx="8305800" cy="152400"/>
          </a:xfrm>
          <a:prstGeom prst="parallelogram">
            <a:avLst>
              <a:gd name="adj" fmla="val 15613"/>
            </a:avLst>
          </a:prstGeom>
          <a:solidFill>
            <a:srgbClr val="FFCC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6" name="Picture 7" descr="bjlo_ch07_co.pd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76200"/>
            <a:ext cx="11318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2011 by John Wiley &amp; Sons.  All rights reserved.</a:t>
            </a:r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>
          <a:xfrm>
            <a:off x="457200" y="838200"/>
            <a:ext cx="8305800" cy="152400"/>
          </a:xfrm>
          <a:prstGeom prst="parallelogram">
            <a:avLst>
              <a:gd name="adj" fmla="val 15613"/>
            </a:avLst>
          </a:prstGeom>
          <a:solidFill>
            <a:srgbClr val="FFCC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8" name="Picture 7" descr="bjlo_ch07_co.pd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"/>
            <a:ext cx="11318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2011 by John Wiley &amp; Sons.  All rights reserved.</a:t>
            </a:r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 userDrawn="1"/>
        </p:nvSpPr>
        <p:spPr>
          <a:xfrm>
            <a:off x="381000" y="838200"/>
            <a:ext cx="8382000" cy="152400"/>
          </a:xfrm>
          <a:prstGeom prst="parallelogram">
            <a:avLst>
              <a:gd name="adj" fmla="val 15613"/>
            </a:avLst>
          </a:prstGeom>
          <a:solidFill>
            <a:srgbClr val="FFCC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4" name="Picture 7" descr="bjlo_ch07_co.pd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"/>
            <a:ext cx="11318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2011 by John Wiley &amp; Sons.  All rights reserved.</a:t>
            </a:r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2011 by John Wiley &amp; Sons.  All rights reserved.</a:t>
            </a:r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2011 by John Wiley &amp; Sons.  All rights reserved.</a:t>
            </a:r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Copyright © 2011 by John Wiley &amp; Sons.  All rights reserved.</a:t>
            </a:r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8"/>
            <a:ext cx="6705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4582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324600"/>
            <a:ext cx="3886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Copyright © 2011 by John Wiley &amp; Sons.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F7D9DF-89D6-4063-9384-F3254E8D9B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</p:sldLayoutIdLst>
  <p:transition spd="slow"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835E0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35E01"/>
        </a:buClr>
        <a:buSzPct val="60000"/>
        <a:buFont typeface="Wingdings" pitchFamily="2" charset="2"/>
        <a:buChar char="q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35E01"/>
        </a:buClr>
        <a:buSzPct val="100000"/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0" y="6248400"/>
            <a:ext cx="4343400" cy="476250"/>
          </a:xfrm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0243" name="Text Box 3"/>
          <p:cNvSpPr txBox="1">
            <a:spLocks noChangeAspect="1" noChangeArrowheads="1"/>
          </p:cNvSpPr>
          <p:nvPr/>
        </p:nvSpPr>
        <p:spPr bwMode="auto">
          <a:xfrm>
            <a:off x="685800" y="533400"/>
            <a:ext cx="8001000" cy="26670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rIns="457200"/>
          <a:lstStyle/>
          <a:p>
            <a:pPr algn="r">
              <a:spcBef>
                <a:spcPct val="50000"/>
              </a:spcBef>
            </a:pPr>
            <a:endParaRPr lang="en-US" sz="4000" b="1"/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1524000" y="1676400"/>
            <a:ext cx="3657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FILES AND EXCEPTIONS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14400" y="1066800"/>
            <a:ext cx="3276600" cy="457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dirty="0">
                <a:solidFill>
                  <a:srgbClr val="FFCC00"/>
                </a:solidFill>
              </a:rPr>
              <a:t>CHAPTER</a:t>
            </a:r>
          </a:p>
        </p:txBody>
      </p:sp>
      <p:sp>
        <p:nvSpPr>
          <p:cNvPr id="10246" name="TextBox 8"/>
          <p:cNvSpPr txBox="1">
            <a:spLocks noChangeArrowheads="1"/>
          </p:cNvSpPr>
          <p:nvPr/>
        </p:nvSpPr>
        <p:spPr bwMode="auto">
          <a:xfrm>
            <a:off x="4154488" y="6245225"/>
            <a:ext cx="25146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/>
              <a:t>Slides by James Tam</a:t>
            </a:r>
          </a:p>
          <a:p>
            <a:pPr algn="ctr"/>
            <a:r>
              <a:rPr lang="en-US" sz="1000"/>
              <a:t>Department of Computer Science, </a:t>
            </a:r>
          </a:p>
          <a:p>
            <a:pPr algn="ctr"/>
            <a:r>
              <a:rPr lang="en-US" sz="1000"/>
              <a:t>University of Calgary </a:t>
            </a:r>
          </a:p>
        </p:txBody>
      </p:sp>
      <p:sp>
        <p:nvSpPr>
          <p:cNvPr id="10247" name="TextBox 2"/>
          <p:cNvSpPr txBox="1">
            <a:spLocks noChangeArrowheads="1"/>
          </p:cNvSpPr>
          <p:nvPr/>
        </p:nvSpPr>
        <p:spPr bwMode="auto">
          <a:xfrm>
            <a:off x="4267200" y="914400"/>
            <a:ext cx="685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4000" b="1"/>
              <a:t>7</a:t>
            </a:r>
          </a:p>
        </p:txBody>
      </p:sp>
      <p:sp>
        <p:nvSpPr>
          <p:cNvPr id="10248" name="TextBox 8"/>
          <p:cNvSpPr txBox="1">
            <a:spLocks noChangeArrowheads="1"/>
          </p:cNvSpPr>
          <p:nvPr/>
        </p:nvSpPr>
        <p:spPr bwMode="auto">
          <a:xfrm>
            <a:off x="6365875" y="6321425"/>
            <a:ext cx="25146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000"/>
              <a:t>May 13, 2013</a:t>
            </a:r>
          </a:p>
        </p:txBody>
      </p:sp>
      <p:pic>
        <p:nvPicPr>
          <p:cNvPr id="10249" name="Picture 2" descr="bjlo_ch07_co.pd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1788" y="533400"/>
            <a:ext cx="330041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From A File (1)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To read a line of text from a file, call the </a:t>
            </a:r>
            <a:r>
              <a:rPr lang="en-US" sz="28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readline() </a:t>
            </a:r>
            <a:r>
              <a:rPr lang="en-US" sz="2800" smtClean="0">
                <a:ea typeface="ＭＳ Ｐゴシック" pitchFamily="34" charset="-128"/>
              </a:rPr>
              <a:t>method with the file object that was returned when you opened the file: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When a file is opened, an input marker is positioned at the beginning of the file. </a:t>
            </a:r>
          </a:p>
          <a:p>
            <a:r>
              <a:rPr lang="en-US" sz="2800" smtClean="0">
                <a:ea typeface="ＭＳ Ｐゴシック" pitchFamily="34" charset="-128"/>
              </a:rPr>
              <a:t>The </a:t>
            </a:r>
            <a:r>
              <a:rPr lang="en-US" sz="28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readline()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 </a:t>
            </a:r>
            <a:r>
              <a:rPr lang="en-US" sz="2800" smtClean="0">
                <a:ea typeface="ＭＳ Ｐゴシック" pitchFamily="34" charset="-128"/>
              </a:rPr>
              <a:t>method reads the text, starting at the current position and continuing until the end of the line is encountered. The input marker is then moved to the next line.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ED745B1-07DE-42BB-9672-AC9A8DDE3602}" type="slidenum">
              <a:rPr lang="en-US" smtClean="0">
                <a:latin typeface="Arial" charset="0"/>
                <a:cs typeface="Arial" charset="0"/>
              </a:rPr>
              <a:pPr/>
              <a:t>10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2590800"/>
            <a:ext cx="5867400" cy="45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line = infile.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readline()</a:t>
            </a:r>
            <a:endParaRPr lang="en-US" sz="2000" b="1" kern="0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7.6  Handling Input Errors</a:t>
            </a:r>
          </a:p>
        </p:txBody>
      </p:sp>
      <p:sp>
        <p:nvSpPr>
          <p:cNvPr id="111619" name="Content Placeholder 6"/>
          <p:cNvSpPr>
            <a:spLocks noGrp="1"/>
          </p:cNvSpPr>
          <p:nvPr>
            <p:ph idx="1"/>
          </p:nvPr>
        </p:nvSpPr>
        <p:spPr>
          <a:xfrm>
            <a:off x="228600" y="990600"/>
            <a:ext cx="8458200" cy="5105400"/>
          </a:xfrm>
        </p:spPr>
        <p:txBody>
          <a:bodyPr/>
          <a:lstStyle/>
          <a:p>
            <a:pPr>
              <a:spcBef>
                <a:spcPts val="100"/>
              </a:spcBef>
            </a:pPr>
            <a:r>
              <a:rPr lang="en-US" sz="2800" smtClean="0">
                <a:ea typeface="ＭＳ Ｐゴシック" pitchFamily="34" charset="-128"/>
              </a:rPr>
              <a:t>File Reading Application Example</a:t>
            </a:r>
          </a:p>
          <a:p>
            <a:pPr lvl="1">
              <a:spcBef>
                <a:spcPts val="100"/>
              </a:spcBef>
            </a:pPr>
            <a:r>
              <a:rPr lang="en-US" smtClean="0">
                <a:ea typeface="ＭＳ Ｐゴシック" pitchFamily="34" charset="-128"/>
              </a:rPr>
              <a:t>Goal:  Read a file of data values</a:t>
            </a:r>
          </a:p>
          <a:p>
            <a:pPr lvl="2">
              <a:spcBef>
                <a:spcPts val="100"/>
              </a:spcBef>
            </a:pPr>
            <a:r>
              <a:rPr lang="en-US" smtClean="0">
                <a:ea typeface="ＭＳ Ｐゴシック" pitchFamily="34" charset="-128"/>
              </a:rPr>
              <a:t>First line is the count of values</a:t>
            </a:r>
          </a:p>
          <a:p>
            <a:pPr lvl="2">
              <a:spcBef>
                <a:spcPts val="100"/>
              </a:spcBef>
            </a:pPr>
            <a:r>
              <a:rPr lang="en-US" smtClean="0">
                <a:ea typeface="ＭＳ Ｐゴシック" pitchFamily="34" charset="-128"/>
              </a:rPr>
              <a:t>Remaining lines have values</a:t>
            </a:r>
          </a:p>
          <a:p>
            <a:pPr lvl="1">
              <a:spcBef>
                <a:spcPts val="100"/>
              </a:spcBef>
            </a:pPr>
            <a:r>
              <a:rPr lang="en-US" smtClean="0">
                <a:ea typeface="ＭＳ Ｐゴシック" pitchFamily="34" charset="-128"/>
              </a:rPr>
              <a:t>Risks:</a:t>
            </a:r>
          </a:p>
          <a:p>
            <a:pPr lvl="2">
              <a:spcBef>
                <a:spcPts val="100"/>
              </a:spcBef>
            </a:pPr>
            <a:r>
              <a:rPr lang="en-US" sz="2800" smtClean="0">
                <a:ea typeface="ＭＳ Ｐゴシック" pitchFamily="34" charset="-128"/>
              </a:rPr>
              <a:t>The file may not exist</a:t>
            </a:r>
          </a:p>
          <a:p>
            <a:pPr lvl="3"/>
            <a:r>
              <a:rPr lang="en-US" smtClean="0">
                <a:ea typeface="ＭＳ Ｐゴシック" pitchFamily="34" charset="-128"/>
              </a:rPr>
              <a:t>The </a:t>
            </a:r>
            <a:r>
              <a:rPr lang="en-US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open()</a:t>
            </a:r>
            <a:r>
              <a:rPr lang="en-US" smtClean="0">
                <a:ea typeface="ＭＳ Ｐゴシック" pitchFamily="34" charset="-128"/>
              </a:rPr>
              <a:t> function will raise an exception when the file does not exist.</a:t>
            </a:r>
          </a:p>
          <a:p>
            <a:pPr lvl="2"/>
            <a:r>
              <a:rPr lang="en-US" smtClean="0">
                <a:ea typeface="ＭＳ Ｐゴシック" pitchFamily="34" charset="-128"/>
              </a:rPr>
              <a:t>The file might have data in the wrong format.</a:t>
            </a:r>
          </a:p>
          <a:p>
            <a:pPr lvl="3"/>
            <a:r>
              <a:rPr lang="en-US" smtClean="0">
                <a:ea typeface="ＭＳ Ｐゴシック" pitchFamily="34" charset="-128"/>
              </a:rPr>
              <a:t>When there are fewer data items than expected, or when the file doesn’t start with the count of values, the program will raise a </a:t>
            </a:r>
            <a:r>
              <a:rPr lang="en-US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ValueError </a:t>
            </a:r>
            <a:r>
              <a:rPr lang="en-US" smtClean="0">
                <a:ea typeface="ＭＳ Ｐゴシック" pitchFamily="34" charset="-128"/>
              </a:rPr>
              <a:t>exception.</a:t>
            </a:r>
          </a:p>
          <a:p>
            <a:pPr lvl="3"/>
            <a:r>
              <a:rPr lang="en-US" smtClean="0">
                <a:ea typeface="ＭＳ Ｐゴシック" pitchFamily="34" charset="-128"/>
              </a:rPr>
              <a:t>Finally, when there are more inputs than expected, a </a:t>
            </a:r>
            <a:r>
              <a:rPr lang="en-US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RuntimeError</a:t>
            </a:r>
            <a:r>
              <a:rPr lang="en-US" sz="1200" smtClean="0">
                <a:ea typeface="ＭＳ Ｐゴシック" pitchFamily="34" charset="-128"/>
              </a:rPr>
              <a:t> </a:t>
            </a:r>
            <a:r>
              <a:rPr lang="en-US" smtClean="0">
                <a:ea typeface="ＭＳ Ｐゴシック" pitchFamily="34" charset="-128"/>
              </a:rPr>
              <a:t>exception should be raised.</a:t>
            </a:r>
          </a:p>
        </p:txBody>
      </p:sp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7086600" y="1295400"/>
            <a:ext cx="1295400" cy="1371600"/>
          </a:xfrm>
          <a:prstGeom prst="rect">
            <a:avLst/>
          </a:prstGeom>
          <a:solidFill>
            <a:srgbClr val="FAE1A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2000" dirty="0">
                <a:latin typeface="Courier New"/>
                <a:cs typeface="Courier New"/>
              </a:rPr>
              <a:t>3</a:t>
            </a:r>
          </a:p>
          <a:p>
            <a:pPr>
              <a:defRPr/>
            </a:pPr>
            <a:r>
              <a:rPr lang="en-US" sz="2000" dirty="0">
                <a:latin typeface="Courier New"/>
                <a:cs typeface="Courier New"/>
              </a:rPr>
              <a:t>1.45</a:t>
            </a:r>
          </a:p>
          <a:p>
            <a:pPr>
              <a:defRPr/>
            </a:pPr>
            <a:r>
              <a:rPr lang="en-US" sz="2000" dirty="0">
                <a:latin typeface="Courier New"/>
                <a:cs typeface="Courier New"/>
              </a:rPr>
              <a:t>-2.1</a:t>
            </a:r>
          </a:p>
          <a:p>
            <a:pPr>
              <a:defRPr/>
            </a:pPr>
            <a:r>
              <a:rPr lang="en-US" sz="2000" dirty="0">
                <a:latin typeface="Courier New"/>
                <a:cs typeface="Courier New"/>
              </a:rPr>
              <a:t>0.05</a:t>
            </a:r>
            <a:endParaRPr lang="en-US" sz="2400" kern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621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1162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C3018015-9CBD-4CEC-9B9C-9DDE675D03F5}" type="slidenum">
              <a:rPr lang="en-US" smtClean="0">
                <a:latin typeface="Arial" charset="0"/>
                <a:cs typeface="Arial" charset="0"/>
              </a:rPr>
              <a:pPr/>
              <a:t>100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Handling Input Errors: </a:t>
            </a:r>
            <a:r>
              <a:rPr lang="en-US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main()</a:t>
            </a:r>
          </a:p>
        </p:txBody>
      </p:sp>
      <p:sp>
        <p:nvSpPr>
          <p:cNvPr id="112643" name="Content Placeholder 6"/>
          <p:cNvSpPr>
            <a:spLocks noGrp="1"/>
          </p:cNvSpPr>
          <p:nvPr>
            <p:ph idx="1"/>
          </p:nvPr>
        </p:nvSpPr>
        <p:spPr>
          <a:xfrm>
            <a:off x="228600" y="990600"/>
            <a:ext cx="8458200" cy="51054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800" smtClean="0">
                <a:ea typeface="ＭＳ Ｐゴシック" pitchFamily="34" charset="-128"/>
              </a:rPr>
              <a:t>Outline for method with all exception handling</a:t>
            </a: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04800" y="1524000"/>
            <a:ext cx="8458200" cy="48006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done = False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while not done :</a:t>
            </a:r>
          </a:p>
          <a:p>
            <a:pPr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try: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# Prompt user for file name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data = </a:t>
            </a: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readFile(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filename</a:t>
            </a: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# May raise exceptions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# Process data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done = true;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except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IOError: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print("File not found.")  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except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ValueError 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print("File contents invalid.")  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except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RuntimeError as error: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print("Error:", str(error))</a:t>
            </a:r>
            <a:endParaRPr lang="en-US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2645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1264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8DBA0EC-6A83-458F-BD6B-1F06F102C829}" type="slidenum">
              <a:rPr lang="en-US" smtClean="0">
                <a:latin typeface="Arial" charset="0"/>
                <a:cs typeface="Arial" charset="0"/>
              </a:rPr>
              <a:pPr/>
              <a:t>101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/>
          <a:lstStyle/>
          <a:p>
            <a:r>
              <a:rPr lang="en-US" sz="3400" smtClean="0">
                <a:ea typeface="ＭＳ Ｐゴシック" pitchFamily="34" charset="-128"/>
              </a:rPr>
              <a:t>Handling Input Errors: </a:t>
            </a:r>
            <a:r>
              <a:rPr lang="en-US" sz="3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readFile()</a:t>
            </a:r>
          </a:p>
        </p:txBody>
      </p:sp>
      <p:sp>
        <p:nvSpPr>
          <p:cNvPr id="113667" name="Content Placeholder 6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105400"/>
          </a:xfrm>
        </p:spPr>
        <p:txBody>
          <a:bodyPr/>
          <a:lstStyle/>
          <a:p>
            <a:pPr lvl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Creates the file object and calls the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readData() </a:t>
            </a:r>
            <a:r>
              <a:rPr lang="en-US" sz="2400" smtClean="0">
                <a:ea typeface="ＭＳ Ｐゴシック" pitchFamily="34" charset="-128"/>
              </a:rPr>
              <a:t>function.</a:t>
            </a:r>
          </a:p>
          <a:p>
            <a:pPr lvl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No exception handling (no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 except </a:t>
            </a:r>
            <a:r>
              <a:rPr lang="en-US" sz="2400" smtClean="0">
                <a:ea typeface="ＭＳ Ｐゴシック" pitchFamily="34" charset="-128"/>
              </a:rPr>
              <a:t>clauses)</a:t>
            </a:r>
          </a:p>
          <a:p>
            <a:pPr lvl="1">
              <a:spcBef>
                <a:spcPts val="200"/>
              </a:spcBef>
            </a:pPr>
            <a:r>
              <a:rPr lang="en-US" sz="24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finally</a:t>
            </a:r>
            <a:r>
              <a:rPr lang="en-US" sz="2400" smtClean="0">
                <a:ea typeface="ＭＳ Ｐゴシック" pitchFamily="34" charset="-128"/>
              </a:rPr>
              <a:t> clause closes file in all cases (exception or not)</a:t>
            </a:r>
          </a:p>
          <a:p>
            <a:pPr lvl="1">
              <a:spcBef>
                <a:spcPts val="200"/>
              </a:spcBef>
            </a:pPr>
            <a:endParaRPr lang="en-US" sz="2000" smtClean="0">
              <a:ea typeface="ＭＳ Ｐゴシック" pitchFamily="34" charset="-12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28613" y="2743200"/>
            <a:ext cx="8610600" cy="1981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def </a:t>
            </a: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readFile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(filename) 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inFile = open(filename, "r")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# May throw exceptions 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  try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return </a:t>
            </a:r>
            <a:r>
              <a:rPr lang="en-US" dirty="0">
                <a:solidFill>
                  <a:srgbClr val="333333"/>
                </a:solidFill>
                <a:latin typeface="Consolas" pitchFamily="49" charset="0"/>
                <a:cs typeface="Consolas" pitchFamily="49" charset="0"/>
              </a:rPr>
              <a:t>readData(inFile)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    finally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in.close()</a:t>
            </a:r>
          </a:p>
        </p:txBody>
      </p:sp>
      <p:sp>
        <p:nvSpPr>
          <p:cNvPr id="113669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1367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3C7DA6EE-BD3C-4982-8CC6-C6D3C39FDC57}" type="slidenum">
              <a:rPr lang="en-US" smtClean="0">
                <a:latin typeface="Arial" charset="0"/>
                <a:cs typeface="Arial" charset="0"/>
              </a:rPr>
              <a:pPr/>
              <a:t>102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1752600" y="228600"/>
            <a:ext cx="7086600" cy="715963"/>
          </a:xfrm>
        </p:spPr>
        <p:txBody>
          <a:bodyPr/>
          <a:lstStyle/>
          <a:p>
            <a:r>
              <a:rPr lang="en-US" sz="3400" smtClean="0">
                <a:ea typeface="ＭＳ Ｐゴシック" pitchFamily="34" charset="-128"/>
              </a:rPr>
              <a:t>Handling Input Errors: </a:t>
            </a:r>
            <a:r>
              <a:rPr lang="en-US" sz="3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readData()</a:t>
            </a:r>
          </a:p>
        </p:txBody>
      </p:sp>
      <p:sp>
        <p:nvSpPr>
          <p:cNvPr id="114691" name="Content Placeholder 6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5105400"/>
          </a:xfrm>
        </p:spPr>
        <p:txBody>
          <a:bodyPr/>
          <a:lstStyle/>
          <a:p>
            <a:pPr lvl="1">
              <a:spcBef>
                <a:spcPts val="200"/>
              </a:spcBef>
            </a:pPr>
            <a:r>
              <a:rPr lang="en-US" sz="2400" smtClean="0">
                <a:ea typeface="ＭＳ Ｐゴシック" pitchFamily="34" charset="-128"/>
              </a:rPr>
              <a:t>No exception handling (no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 try or except </a:t>
            </a:r>
            <a:r>
              <a:rPr lang="en-US" sz="2400" smtClean="0">
                <a:ea typeface="ＭＳ Ｐゴシック" pitchFamily="34" charset="-128"/>
              </a:rPr>
              <a:t>clauses)</a:t>
            </a:r>
          </a:p>
          <a:p>
            <a:pPr lvl="1">
              <a:spcBef>
                <a:spcPts val="200"/>
              </a:spcBef>
            </a:pPr>
            <a:r>
              <a:rPr lang="en-US" sz="24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raise</a:t>
            </a:r>
            <a:r>
              <a:rPr lang="en-US" sz="2400" smtClean="0">
                <a:ea typeface="ＭＳ Ｐゴシック" pitchFamily="34" charset="-128"/>
              </a:rPr>
              <a:t> creates an </a:t>
            </a:r>
            <a:r>
              <a:rPr lang="en-US" sz="2400" smtClean="0">
                <a:solidFill>
                  <a:srgbClr val="C00000"/>
                </a:solidFill>
                <a:latin typeface="Consolas" pitchFamily="49" charset="0"/>
                <a:ea typeface="ＭＳ Ｐゴシック" pitchFamily="34" charset="-128"/>
              </a:rPr>
              <a:t>ValueError exception</a:t>
            </a:r>
            <a:r>
              <a:rPr lang="en-US" sz="2400" smtClean="0">
                <a:solidFill>
                  <a:srgbClr val="C00000"/>
                </a:solidFill>
                <a:ea typeface="ＭＳ Ｐゴシック" pitchFamily="34" charset="-128"/>
              </a:rPr>
              <a:t>  </a:t>
            </a:r>
            <a:r>
              <a:rPr lang="en-US" sz="2400" smtClean="0">
                <a:ea typeface="ＭＳ Ｐゴシック" pitchFamily="34" charset="-128"/>
              </a:rPr>
              <a:t>and exits</a:t>
            </a:r>
          </a:p>
          <a:p>
            <a:pPr lvl="1">
              <a:spcBef>
                <a:spcPts val="200"/>
              </a:spcBef>
            </a:pPr>
            <a:r>
              <a:rPr lang="en-US" sz="2400" smtClean="0">
                <a:solidFill>
                  <a:srgbClr val="00B0F0"/>
                </a:solidFill>
                <a:latin typeface="Consolas" pitchFamily="49" charset="0"/>
                <a:ea typeface="ＭＳ Ｐゴシック" pitchFamily="34" charset="-128"/>
              </a:rPr>
              <a:t>RuntimeError</a:t>
            </a:r>
            <a:r>
              <a:rPr lang="en-US" sz="2400" smtClean="0">
                <a:ea typeface="ＭＳ Ｐゴシック" pitchFamily="34" charset="-128"/>
              </a:rPr>
              <a:t> exception can occur</a:t>
            </a:r>
            <a:endParaRPr lang="en-US" sz="2000" smtClean="0">
              <a:ea typeface="ＭＳ Ｐゴシック" pitchFamily="34" charset="-12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81000" y="2362200"/>
            <a:ext cx="8610600" cy="3886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def readData(inFile)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line = inFile.readline()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numberOfValues = int(line) </a:t>
            </a:r>
            <a:r>
              <a:rPr lang="en-US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# May raise a ValueError exception.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data = []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for i in range(numberOfValues)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line = inFile.readline()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value = int(line) </a:t>
            </a:r>
            <a:r>
              <a:rPr lang="en-US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# May raise a ValueError exception.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data.append(value)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# Make sure there are no more values in the file.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line = inFile.readline()</a:t>
            </a:r>
          </a:p>
          <a:p>
            <a:pPr>
              <a:defRPr/>
            </a:pP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# Extra data in file 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if line != "" :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    raise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RuntimeError(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"End of file expected."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return data</a:t>
            </a:r>
          </a:p>
        </p:txBody>
      </p:sp>
      <p:sp>
        <p:nvSpPr>
          <p:cNvPr id="114693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14694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BBFC1EFA-04F8-42C6-B221-10BEB24A24A3}" type="slidenum">
              <a:rPr lang="en-US" smtClean="0">
                <a:latin typeface="Arial" charset="0"/>
                <a:cs typeface="Arial" charset="0"/>
              </a:rPr>
              <a:pPr/>
              <a:t>103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Summary:  File Input/Output</a:t>
            </a:r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610600" cy="4876800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When opening a file, you supply the name of the file stored on disk and the mode in which the file is to be opened.</a:t>
            </a:r>
          </a:p>
          <a:p>
            <a:r>
              <a:rPr lang="en-US" sz="2800" smtClean="0">
                <a:ea typeface="ＭＳ Ｐゴシック" pitchFamily="34" charset="-128"/>
              </a:rPr>
              <a:t>Close all files when you are done processing them.</a:t>
            </a:r>
          </a:p>
          <a:p>
            <a:r>
              <a:rPr lang="en-US" sz="2800" smtClean="0">
                <a:ea typeface="ＭＳ Ｐゴシック" pitchFamily="34" charset="-128"/>
              </a:rPr>
              <a:t>Use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readline() </a:t>
            </a:r>
            <a:r>
              <a:rPr lang="en-US" sz="2800" smtClean="0">
                <a:ea typeface="ＭＳ Ｐゴシック" pitchFamily="34" charset="-128"/>
              </a:rPr>
              <a:t>method to obtain lines of text from a file.</a:t>
            </a:r>
          </a:p>
          <a:p>
            <a:r>
              <a:rPr lang="en-US" sz="2800" smtClean="0">
                <a:ea typeface="ＭＳ Ｐゴシック" pitchFamily="34" charset="-128"/>
              </a:rPr>
              <a:t>Write to a file using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write()</a:t>
            </a:r>
            <a:r>
              <a:rPr lang="en-US" sz="2800" smtClean="0">
                <a:ea typeface="ＭＳ Ｐゴシック" pitchFamily="34" charset="-128"/>
              </a:rPr>
              <a:t> method or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print() </a:t>
            </a:r>
            <a:r>
              <a:rPr lang="en-US" sz="2800" smtClean="0">
                <a:ea typeface="ＭＳ Ｐゴシック" pitchFamily="34" charset="-128"/>
              </a:rPr>
              <a:t>function.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115716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1571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B9041E49-0D6E-44E1-A246-02DC2D23B68D}" type="slidenum">
              <a:rPr lang="en-US" smtClean="0">
                <a:latin typeface="Arial" charset="0"/>
                <a:cs typeface="Arial" charset="0"/>
              </a:rPr>
              <a:pPr/>
              <a:t>104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Summary:  Processing Text Files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You can iterate over a file object to read the lines of text in the file.</a:t>
            </a:r>
          </a:p>
          <a:p>
            <a:r>
              <a:rPr lang="en-US" sz="2800" smtClean="0">
                <a:ea typeface="ＭＳ Ｐゴシック" pitchFamily="34" charset="-128"/>
              </a:rPr>
              <a:t>Use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rstrip()</a:t>
            </a:r>
            <a:r>
              <a:rPr lang="en-US" sz="2800" smtClean="0">
                <a:ea typeface="ＭＳ Ｐゴシック" pitchFamily="34" charset="-128"/>
              </a:rPr>
              <a:t> method to remove the newline character from a line of text.</a:t>
            </a:r>
          </a:p>
          <a:p>
            <a:r>
              <a:rPr lang="en-US" sz="2800" smtClean="0">
                <a:ea typeface="ＭＳ Ｐゴシック" pitchFamily="34" charset="-128"/>
              </a:rPr>
              <a:t>Use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split() </a:t>
            </a:r>
            <a:r>
              <a:rPr lang="en-US" sz="2800" smtClean="0">
                <a:ea typeface="ＭＳ Ｐゴシック" pitchFamily="34" charset="-128"/>
              </a:rPr>
              <a:t>method to split a string into individual words.</a:t>
            </a:r>
          </a:p>
          <a:p>
            <a:r>
              <a:rPr lang="en-US" sz="2800" smtClean="0">
                <a:ea typeface="ＭＳ Ｐゴシック" pitchFamily="34" charset="-128"/>
              </a:rPr>
              <a:t>Read one or more characters with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read() </a:t>
            </a:r>
            <a:r>
              <a:rPr lang="en-US" sz="2800" smtClean="0">
                <a:ea typeface="ＭＳ Ｐゴシック" pitchFamily="34" charset="-128"/>
              </a:rPr>
              <a:t>method.</a:t>
            </a:r>
          </a:p>
        </p:txBody>
      </p:sp>
      <p:sp>
        <p:nvSpPr>
          <p:cNvPr id="1167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1674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C4D8838F-CDF0-4C66-BE59-70C3C4699157}" type="slidenum">
              <a:rPr lang="en-US" smtClean="0">
                <a:latin typeface="Arial" charset="0"/>
                <a:cs typeface="Arial" charset="0"/>
              </a:rPr>
              <a:pPr/>
              <a:t>105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Command Line Arguments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Programs that start from the command line receive the command line arguments in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argv</a:t>
            </a:r>
            <a:r>
              <a:rPr lang="en-US" sz="2800" smtClean="0">
                <a:ea typeface="ＭＳ Ｐゴシック" pitchFamily="34" charset="-128"/>
              </a:rPr>
              <a:t> list defined in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sys</a:t>
            </a:r>
            <a:r>
              <a:rPr lang="en-US" sz="2800" smtClean="0">
                <a:ea typeface="ＭＳ Ｐゴシック" pitchFamily="34" charset="-128"/>
              </a:rPr>
              <a:t> module.</a:t>
            </a:r>
          </a:p>
        </p:txBody>
      </p:sp>
      <p:sp>
        <p:nvSpPr>
          <p:cNvPr id="1177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1776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B843DB2E-5613-415B-8A62-CC4C050BA5B1}" type="slidenum">
              <a:rPr lang="en-US" smtClean="0">
                <a:latin typeface="Arial" charset="0"/>
                <a:cs typeface="Arial" charset="0"/>
              </a:rPr>
              <a:pPr/>
              <a:t>106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Binary File Input/Output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To open a binary file for reading, use the mode string "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rb</a:t>
            </a:r>
            <a:r>
              <a:rPr lang="en-US" sz="2800" smtClean="0">
                <a:ea typeface="ＭＳ Ｐゴシック" pitchFamily="34" charset="-128"/>
              </a:rPr>
              <a:t>"; to open it for writing, use the mode string "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wb</a:t>
            </a:r>
            <a:r>
              <a:rPr lang="en-US" sz="2800" smtClean="0">
                <a:ea typeface="ＭＳ Ｐゴシック" pitchFamily="34" charset="-128"/>
              </a:rPr>
              <a:t>".</a:t>
            </a:r>
          </a:p>
          <a:p>
            <a:r>
              <a:rPr lang="en-US" sz="2800" smtClean="0">
                <a:ea typeface="ＭＳ Ｐゴシック" pitchFamily="34" charset="-128"/>
              </a:rPr>
              <a:t>You can access any position in a random access file by moving the </a:t>
            </a:r>
            <a:r>
              <a:rPr lang="en-US" sz="2800" i="1" smtClean="0">
                <a:ea typeface="ＭＳ Ｐゴシック" pitchFamily="34" charset="-128"/>
              </a:rPr>
              <a:t>file marker </a:t>
            </a:r>
            <a:r>
              <a:rPr lang="en-US" sz="2800" smtClean="0">
                <a:ea typeface="ＭＳ Ｐゴシック" pitchFamily="34" charset="-128"/>
              </a:rPr>
              <a:t>prior to a read or write operation.</a:t>
            </a:r>
          </a:p>
          <a:p>
            <a:r>
              <a:rPr lang="en-US" sz="2800" smtClean="0">
                <a:ea typeface="ＭＳ Ｐゴシック" pitchFamily="34" charset="-128"/>
              </a:rPr>
              <a:t>Different types image of files use different layouts for the image information and pixel values.</a:t>
            </a:r>
          </a:p>
          <a:p>
            <a:r>
              <a:rPr lang="en-US" sz="2800" smtClean="0">
                <a:ea typeface="ＭＳ Ｐゴシック" pitchFamily="34" charset="-128"/>
              </a:rPr>
              <a:t>Binary files, like other files, can be opened for both reading and writing.</a:t>
            </a:r>
          </a:p>
        </p:txBody>
      </p:sp>
      <p:sp>
        <p:nvSpPr>
          <p:cNvPr id="1187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1878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B27CAD3-0C91-40C6-B9A9-B69E32D67F3A}" type="slidenum">
              <a:rPr lang="en-US" smtClean="0">
                <a:latin typeface="Arial" charset="0"/>
                <a:cs typeface="Arial" charset="0"/>
              </a:rPr>
              <a:pPr/>
              <a:t>107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Summary:  Exceptions (1)</a:t>
            </a:r>
          </a:p>
        </p:txBody>
      </p:sp>
      <p:sp>
        <p:nvSpPr>
          <p:cNvPr id="119811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534400" cy="5105400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To signal an exceptional condition, use the </a:t>
            </a:r>
            <a:r>
              <a:rPr lang="en-US" sz="2800" smtClean="0">
                <a:solidFill>
                  <a:srgbClr val="0033CC"/>
                </a:solidFill>
                <a:ea typeface="ＭＳ Ｐゴシック" pitchFamily="34" charset="-128"/>
              </a:rPr>
              <a:t>raise</a:t>
            </a:r>
            <a:r>
              <a:rPr lang="en-US" sz="2800" smtClean="0">
                <a:ea typeface="ＭＳ Ｐゴシック" pitchFamily="34" charset="-128"/>
              </a:rPr>
              <a:t> statement to raise an exception object.</a:t>
            </a:r>
          </a:p>
          <a:p>
            <a:r>
              <a:rPr lang="en-US" sz="2800" smtClean="0">
                <a:ea typeface="ＭＳ Ｐゴシック" pitchFamily="34" charset="-128"/>
              </a:rPr>
              <a:t>When you </a:t>
            </a:r>
            <a:r>
              <a:rPr lang="en-US" sz="2800" smtClean="0">
                <a:solidFill>
                  <a:srgbClr val="0033CC"/>
                </a:solidFill>
                <a:ea typeface="ＭＳ Ｐゴシック" pitchFamily="34" charset="-128"/>
              </a:rPr>
              <a:t>raise</a:t>
            </a:r>
            <a:r>
              <a:rPr lang="en-US" sz="2800" smtClean="0">
                <a:ea typeface="ＭＳ Ｐゴシック" pitchFamily="34" charset="-128"/>
              </a:rPr>
              <a:t> an exception, processing continues in an exception handler.</a:t>
            </a:r>
          </a:p>
          <a:p>
            <a:r>
              <a:rPr lang="en-US" sz="2800" smtClean="0">
                <a:ea typeface="ＭＳ Ｐゴシック" pitchFamily="34" charset="-128"/>
              </a:rPr>
              <a:t>Place the statements that can cause an exception inside a </a:t>
            </a:r>
            <a:r>
              <a:rPr lang="en-US" sz="2800" smtClean="0">
                <a:solidFill>
                  <a:srgbClr val="0033CC"/>
                </a:solidFill>
                <a:ea typeface="ＭＳ Ｐゴシック" pitchFamily="34" charset="-128"/>
              </a:rPr>
              <a:t>try</a:t>
            </a:r>
            <a:r>
              <a:rPr lang="en-US" sz="2800" smtClean="0">
                <a:ea typeface="ＭＳ Ｐゴシック" pitchFamily="34" charset="-128"/>
              </a:rPr>
              <a:t> block, and the handler inside an </a:t>
            </a:r>
            <a:r>
              <a:rPr lang="en-US" sz="2800" smtClean="0">
                <a:solidFill>
                  <a:srgbClr val="0033CC"/>
                </a:solidFill>
                <a:ea typeface="ＭＳ Ｐゴシック" pitchFamily="34" charset="-128"/>
              </a:rPr>
              <a:t>except</a:t>
            </a:r>
            <a:r>
              <a:rPr lang="en-US" sz="2800" smtClean="0">
                <a:ea typeface="ＭＳ Ｐゴシック" pitchFamily="34" charset="-128"/>
              </a:rPr>
              <a:t> clause.</a:t>
            </a:r>
          </a:p>
          <a:p>
            <a:r>
              <a:rPr lang="en-US" sz="2800" smtClean="0">
                <a:ea typeface="ＭＳ Ｐゴシック" pitchFamily="34" charset="-128"/>
              </a:rPr>
              <a:t>Once a </a:t>
            </a:r>
            <a:r>
              <a:rPr lang="en-US" sz="2800" smtClean="0">
                <a:solidFill>
                  <a:srgbClr val="0033CC"/>
                </a:solidFill>
                <a:ea typeface="ＭＳ Ｐゴシック" pitchFamily="34" charset="-128"/>
              </a:rPr>
              <a:t>try</a:t>
            </a:r>
            <a:r>
              <a:rPr lang="en-US" sz="2800" smtClean="0">
                <a:ea typeface="ＭＳ Ｐゴシック" pitchFamily="34" charset="-128"/>
              </a:rPr>
              <a:t> block is entered, the statements in a </a:t>
            </a:r>
            <a:r>
              <a:rPr lang="en-US" sz="2800" smtClean="0">
                <a:solidFill>
                  <a:srgbClr val="0033CC"/>
                </a:solidFill>
                <a:ea typeface="ＭＳ Ｐゴシック" pitchFamily="34" charset="-128"/>
              </a:rPr>
              <a:t>finally</a:t>
            </a:r>
            <a:r>
              <a:rPr lang="en-US" sz="2800" smtClean="0">
                <a:ea typeface="ＭＳ Ｐゴシック" pitchFamily="34" charset="-128"/>
              </a:rPr>
              <a:t> clause are guaranteed to be executed, whether or not an exception is raised.</a:t>
            </a:r>
          </a:p>
        </p:txBody>
      </p:sp>
      <p:sp>
        <p:nvSpPr>
          <p:cNvPr id="11981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19813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8142E7EA-3615-4BC6-A8E9-C084ECBB2A07}" type="slidenum">
              <a:rPr lang="en-US" smtClean="0">
                <a:latin typeface="Arial" charset="0"/>
                <a:cs typeface="Arial" charset="0"/>
              </a:rPr>
              <a:pPr/>
              <a:t>108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Summary:  Exceptions (2)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534400" cy="510540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sz="2800" smtClean="0">
                <a:ea typeface="ＭＳ Ｐゴシック" pitchFamily="34" charset="-128"/>
              </a:rPr>
              <a:t>Raise an exception as soon as a problem is detected. Handle it only when the problem can be handled.</a:t>
            </a:r>
            <a:endParaRPr lang="en-US" sz="24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When designing a program, ask yourself what kinds of exceptions can occur.</a:t>
            </a:r>
          </a:p>
          <a:p>
            <a:r>
              <a:rPr lang="en-US" sz="2800" smtClean="0">
                <a:ea typeface="ＭＳ Ｐゴシック" pitchFamily="34" charset="-128"/>
              </a:rPr>
              <a:t>For each exception, you need to decide which part of your program can competently handle it.</a:t>
            </a:r>
          </a:p>
        </p:txBody>
      </p:sp>
      <p:sp>
        <p:nvSpPr>
          <p:cNvPr id="120836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2083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EABBE2DC-1402-4DB0-BD1E-667D9E983758}" type="slidenum">
              <a:rPr lang="en-US" smtClean="0">
                <a:latin typeface="Arial" charset="0"/>
                <a:cs typeface="Arial" charset="0"/>
              </a:rPr>
              <a:pPr/>
              <a:t>109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From A File (2)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For example, suppose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input.txt</a:t>
            </a:r>
            <a:r>
              <a:rPr lang="en-US" sz="2800" smtClean="0">
                <a:ea typeface="ＭＳ Ｐゴシック" pitchFamily="34" charset="-128"/>
              </a:rPr>
              <a:t> contains the lines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flying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circus</a:t>
            </a:r>
          </a:p>
          <a:p>
            <a:r>
              <a:rPr lang="en-US" sz="2800" smtClean="0">
                <a:ea typeface="ＭＳ Ｐゴシック" pitchFamily="34" charset="-128"/>
              </a:rPr>
              <a:t>The first call to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readline()</a:t>
            </a:r>
            <a:r>
              <a:rPr lang="en-US" sz="2800" smtClean="0">
                <a:ea typeface="ＭＳ Ｐゴシック" pitchFamily="34" charset="-128"/>
              </a:rPr>
              <a:t> returns the string "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flying\n</a:t>
            </a:r>
            <a:r>
              <a:rPr lang="en-US" sz="2800" smtClean="0">
                <a:ea typeface="ＭＳ Ｐゴシック" pitchFamily="34" charset="-128"/>
              </a:rPr>
              <a:t>".</a:t>
            </a:r>
          </a:p>
          <a:p>
            <a:r>
              <a:rPr lang="en-US" sz="2800" smtClean="0">
                <a:ea typeface="ＭＳ Ｐゴシック" pitchFamily="34" charset="-128"/>
              </a:rPr>
              <a:t>Recall that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\n </a:t>
            </a:r>
            <a:r>
              <a:rPr lang="en-US" sz="2800" smtClean="0">
                <a:ea typeface="ＭＳ Ｐゴシック" pitchFamily="34" charset="-128"/>
              </a:rPr>
              <a:t>denotes the newline character that indicates the end of the line. </a:t>
            </a:r>
          </a:p>
          <a:p>
            <a:r>
              <a:rPr lang="en-US" sz="2800" smtClean="0">
                <a:ea typeface="ＭＳ Ｐゴシック" pitchFamily="34" charset="-128"/>
              </a:rPr>
              <a:t>If you call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readline()</a:t>
            </a:r>
            <a:r>
              <a:rPr lang="en-US" sz="2800" smtClean="0">
                <a:ea typeface="ＭＳ Ｐゴシック" pitchFamily="34" charset="-128"/>
              </a:rPr>
              <a:t> a second time, it returns the string "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circus\n</a:t>
            </a:r>
            <a:r>
              <a:rPr lang="en-US" sz="2800" smtClean="0">
                <a:ea typeface="ＭＳ Ｐゴシック" pitchFamily="34" charset="-128"/>
              </a:rPr>
              <a:t>". </a:t>
            </a: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C9994C34-009B-46F7-B07B-A4F627BCB48B}" type="slidenum">
              <a:rPr lang="en-US" smtClean="0">
                <a:latin typeface="Arial" charset="0"/>
                <a:cs typeface="Arial" charset="0"/>
              </a:rPr>
              <a:pPr/>
              <a:t>11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From A File (3)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Calling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readline() </a:t>
            </a:r>
            <a:r>
              <a:rPr lang="en-US" sz="2800" smtClean="0">
                <a:ea typeface="ＭＳ Ｐゴシック" pitchFamily="34" charset="-128"/>
              </a:rPr>
              <a:t>again yields the empty string "" because you have reached the end of the file.</a:t>
            </a:r>
          </a:p>
          <a:p>
            <a:r>
              <a:rPr lang="en-US" sz="2800" smtClean="0">
                <a:ea typeface="ＭＳ Ｐゴシック" pitchFamily="34" charset="-128"/>
              </a:rPr>
              <a:t>If the file contains a blank line, then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readline() </a:t>
            </a:r>
            <a:r>
              <a:rPr lang="en-US" sz="2800" smtClean="0">
                <a:ea typeface="ＭＳ Ｐゴシック" pitchFamily="34" charset="-128"/>
              </a:rPr>
              <a:t>returns a string containing only the newline character "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\n</a:t>
            </a:r>
            <a:r>
              <a:rPr lang="en-US" sz="2800" smtClean="0">
                <a:ea typeface="ＭＳ Ｐゴシック" pitchFamily="34" charset="-128"/>
              </a:rPr>
              <a:t>".</a:t>
            </a:r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913EFE19-D096-4FD0-95BD-68C64F133C01}" type="slidenum">
              <a:rPr lang="en-US" smtClean="0">
                <a:latin typeface="Arial" charset="0"/>
                <a:cs typeface="Arial" charset="0"/>
              </a:rPr>
              <a:pPr/>
              <a:t>12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smtClean="0">
                <a:ea typeface="ＭＳ Ｐゴシック" pitchFamily="34" charset="-128"/>
              </a:rPr>
              <a:t>Reading Multiple Lines From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You repeatedly read a line of text and process it </a:t>
            </a:r>
            <a:r>
              <a:rPr lang="en-US" sz="2800" dirty="0" smtClean="0"/>
              <a:t>until the </a:t>
            </a:r>
            <a:r>
              <a:rPr lang="en-US" sz="2800" dirty="0"/>
              <a:t>sentinel value is reached</a:t>
            </a:r>
            <a:r>
              <a:rPr lang="en-US" sz="2800" dirty="0" smtClean="0"/>
              <a:t>: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sz="28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 smtClean="0"/>
              <a:t>The </a:t>
            </a:r>
            <a:r>
              <a:rPr lang="en-US" sz="2800" dirty="0"/>
              <a:t>sentinel value is an empty string, which is returned by the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readline() </a:t>
            </a:r>
            <a:r>
              <a:rPr lang="en-US" sz="2800" dirty="0"/>
              <a:t>method </a:t>
            </a:r>
            <a:r>
              <a:rPr lang="en-US" sz="2800" dirty="0" smtClean="0"/>
              <a:t>after the </a:t>
            </a:r>
            <a:r>
              <a:rPr lang="en-US" sz="2800" dirty="0"/>
              <a:t>end of file has been reached.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2253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1D8010EE-E8B6-44B5-AFBF-68DAC34E7A95}" type="slidenum">
              <a:rPr lang="en-US" smtClean="0">
                <a:latin typeface="Arial" charset="0"/>
                <a:cs typeface="Arial" charset="0"/>
              </a:rPr>
              <a:pPr/>
              <a:t>13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2133600"/>
            <a:ext cx="7696200" cy="139858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line = infile.readline()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while line != "" :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# Process the line.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line = infile.readline()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33CC"/>
                </a:solidFill>
                <a:ea typeface="ＭＳ Ｐゴシック" pitchFamily="34" charset="-128"/>
              </a:rPr>
              <a:t>Converting</a:t>
            </a:r>
            <a:r>
              <a:rPr lang="en-US" smtClean="0">
                <a:ea typeface="ＭＳ Ｐゴシック" pitchFamily="34" charset="-128"/>
              </a:rPr>
              <a:t> File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As with the input function, the </a:t>
            </a:r>
            <a:r>
              <a:rPr lang="en-US" sz="2800" dirty="0" smtClean="0"/>
              <a:t>readline() </a:t>
            </a:r>
            <a:r>
              <a:rPr lang="en-US" sz="2800" dirty="0"/>
              <a:t>method can only return strings. </a:t>
            </a: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If </a:t>
            </a:r>
            <a:r>
              <a:rPr lang="en-US" sz="2800" dirty="0"/>
              <a:t>the </a:t>
            </a:r>
            <a:r>
              <a:rPr lang="en-US" sz="2800" dirty="0" smtClean="0"/>
              <a:t>file contains </a:t>
            </a:r>
            <a:r>
              <a:rPr lang="en-US" sz="2800" dirty="0"/>
              <a:t>numerical data, the strings must be converted to the numerical value </a:t>
            </a:r>
            <a:r>
              <a:rPr lang="en-US" sz="2800" dirty="0" smtClean="0"/>
              <a:t>using the </a:t>
            </a:r>
            <a:r>
              <a:rPr lang="en-US" sz="2800" dirty="0" smtClean="0">
                <a:solidFill>
                  <a:srgbClr val="0033CC"/>
                </a:solidFill>
              </a:rPr>
              <a:t>int()</a:t>
            </a:r>
            <a:r>
              <a:rPr lang="en-US" sz="2800" dirty="0" smtClean="0"/>
              <a:t> </a:t>
            </a:r>
            <a:r>
              <a:rPr lang="en-US" sz="2800" dirty="0"/>
              <a:t>or </a:t>
            </a:r>
            <a:r>
              <a:rPr lang="en-US" sz="2800" dirty="0" smtClean="0">
                <a:solidFill>
                  <a:srgbClr val="0033CC"/>
                </a:solidFill>
              </a:rPr>
              <a:t>float() </a:t>
            </a:r>
            <a:r>
              <a:rPr lang="en-US" sz="2800" dirty="0"/>
              <a:t>function</a:t>
            </a:r>
            <a:r>
              <a:rPr lang="en-US" sz="2800" dirty="0" smtClean="0"/>
              <a:t>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 smtClean="0"/>
              <a:t>Note </a:t>
            </a:r>
            <a:r>
              <a:rPr lang="en-US" sz="2800" dirty="0"/>
              <a:t>that the newline </a:t>
            </a:r>
            <a:r>
              <a:rPr lang="en-US" sz="2800" dirty="0" smtClean="0"/>
              <a:t>character </a:t>
            </a:r>
            <a:r>
              <a:rPr lang="en-US" sz="2800" dirty="0"/>
              <a:t>at the end of the line is ignored when the string </a:t>
            </a:r>
            <a:r>
              <a:rPr lang="en-US" sz="2800" dirty="0" smtClean="0"/>
              <a:t>is converted </a:t>
            </a:r>
            <a:r>
              <a:rPr lang="en-US" sz="2800" dirty="0"/>
              <a:t>to a numerical value.</a:t>
            </a:r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61B96569-5D5A-47FE-9B74-B41834E2DDFD}" type="slidenum">
              <a:rPr lang="en-US" smtClean="0">
                <a:latin typeface="Arial" charset="0"/>
                <a:cs typeface="Arial" charset="0"/>
              </a:rPr>
              <a:pPr/>
              <a:t>14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429000"/>
            <a:ext cx="76962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value = 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float(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line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0033CC"/>
                </a:solidFill>
                <a:ea typeface="ＭＳ Ｐゴシック" pitchFamily="34" charset="-128"/>
              </a:rPr>
              <a:t>Writing</a:t>
            </a:r>
            <a:r>
              <a:rPr lang="en-US" smtClean="0">
                <a:ea typeface="ＭＳ Ｐゴシック" pitchFamily="34" charset="-128"/>
              </a:rPr>
              <a:t> To A File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For example, we can write the string "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Hello, World!</a:t>
            </a:r>
            <a:r>
              <a:rPr lang="en-US" sz="2800" smtClean="0">
                <a:ea typeface="ＭＳ Ｐゴシック" pitchFamily="34" charset="-128"/>
              </a:rPr>
              <a:t>" to our output file using the statement: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pPr lvl="1"/>
            <a:r>
              <a:rPr lang="en-US" sz="2400" smtClean="0">
                <a:ea typeface="ＭＳ Ｐゴシック" pitchFamily="34" charset="-128"/>
              </a:rPr>
              <a:t>Unlike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print()</a:t>
            </a:r>
            <a:r>
              <a:rPr lang="en-US" sz="2400" smtClean="0">
                <a:ea typeface="ＭＳ Ｐゴシック" pitchFamily="34" charset="-128"/>
              </a:rPr>
              <a:t> when writing text to an output file, you must explicitly write the newline character to start a new line.</a:t>
            </a:r>
          </a:p>
          <a:p>
            <a:r>
              <a:rPr lang="en-US" sz="2800" smtClean="0">
                <a:ea typeface="ＭＳ Ｐゴシック" pitchFamily="34" charset="-128"/>
              </a:rPr>
              <a:t>You can also write formatted strings to a file with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write</a:t>
            </a:r>
            <a:r>
              <a:rPr lang="en-US" sz="2800" smtClean="0">
                <a:ea typeface="ＭＳ Ｐゴシック" pitchFamily="34" charset="-128"/>
              </a:rPr>
              <a:t> method:</a:t>
            </a:r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197B52F0-0D10-4907-ADC3-7ADF337EFD78}" type="slidenum">
              <a:rPr lang="en-US" smtClean="0">
                <a:latin typeface="Arial" charset="0"/>
                <a:cs typeface="Arial" charset="0"/>
              </a:rPr>
              <a:pPr/>
              <a:t>15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92150" y="2133600"/>
            <a:ext cx="76962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outfile.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write(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"Hello, World!\n"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2150" y="4724400"/>
            <a:ext cx="7918450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outfile.write("Number of entries: %d\nTotal: %8.2f\n" 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% (count, total))</a:t>
            </a:r>
            <a:endParaRPr lang="en-US" sz="66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Example: </a:t>
            </a:r>
            <a:r>
              <a:rPr lang="en-US" sz="3600" smtClean="0">
                <a:ea typeface="ＭＳ Ｐゴシック" pitchFamily="34" charset="-128"/>
                <a:cs typeface="Consolas" pitchFamily="49" charset="0"/>
              </a:rPr>
              <a:t>File Reading/Writing (1)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Suppose you are given a text file that contains a sequence of floating-point values, stored one value per line. </a:t>
            </a:r>
          </a:p>
          <a:p>
            <a:r>
              <a:rPr lang="en-US" sz="2800" smtClean="0">
                <a:ea typeface="ＭＳ Ｐゴシック" pitchFamily="34" charset="-128"/>
              </a:rPr>
              <a:t>You need to read the values and write them to a new output file, aligned in a column and followed by their total and average value. </a:t>
            </a:r>
          </a:p>
          <a:p>
            <a:r>
              <a:rPr lang="en-US" sz="2800" smtClean="0">
                <a:ea typeface="ＭＳ Ｐゴシック" pitchFamily="34" charset="-128"/>
              </a:rPr>
              <a:t>If the input file has the contents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32.0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54.0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67.5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80.25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115.0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001D5D7-52A6-4BDF-AF04-8E0A42710B6D}" type="slidenum">
              <a:rPr lang="en-US" smtClean="0">
                <a:latin typeface="Arial" charset="0"/>
                <a:cs typeface="Arial" charset="0"/>
              </a:rPr>
              <a:pPr/>
              <a:t>16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Example: </a:t>
            </a:r>
            <a:r>
              <a:rPr lang="en-US" sz="3600" smtClean="0">
                <a:ea typeface="ＭＳ Ｐゴシック" pitchFamily="34" charset="-128"/>
                <a:cs typeface="Consolas" pitchFamily="49" charset="0"/>
              </a:rPr>
              <a:t>File Reading/Writing (2)</a:t>
            </a:r>
            <a:endParaRPr lang="en-US" sz="3600" smtClean="0">
              <a:ea typeface="ＭＳ Ｐゴシック" pitchFamily="34" charset="-128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output file will contain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32.00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54.00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67.50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80.25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115.00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--------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Total: 348.75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Average: 69.75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8DFE0260-DE25-4359-B386-ADE137415516}" type="slidenum">
              <a:rPr lang="en-US" smtClean="0">
                <a:latin typeface="Arial" charset="0"/>
                <a:cs typeface="Arial" charset="0"/>
              </a:rPr>
              <a:pPr/>
              <a:t>17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File Example: </a:t>
            </a:r>
            <a:r>
              <a:rPr lang="en-US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total.py </a:t>
            </a:r>
            <a:r>
              <a:rPr lang="en-US" smtClean="0">
                <a:ea typeface="ＭＳ Ｐゴシック" pitchFamily="34" charset="-128"/>
                <a:cs typeface="Consolas" pitchFamily="49" charset="0"/>
              </a:rPr>
              <a:t>(1)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2765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2765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4948B85E-5BF3-4531-B2C6-A9038571137E}" type="slidenum">
              <a:rPr lang="en-US" smtClean="0">
                <a:latin typeface="Arial" charset="0"/>
                <a:cs typeface="Arial" charset="0"/>
              </a:rPr>
              <a:pPr/>
              <a:t>18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27653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122" b="62617"/>
          <a:stretch>
            <a:fillRect/>
          </a:stretch>
        </p:blipFill>
        <p:spPr>
          <a:xfrm>
            <a:off x="381000" y="1246188"/>
            <a:ext cx="8305800" cy="3360737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File Example: </a:t>
            </a:r>
            <a:r>
              <a:rPr lang="en-US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total.py </a:t>
            </a:r>
            <a:r>
              <a:rPr lang="en-US" smtClean="0">
                <a:ea typeface="ＭＳ Ｐゴシック" pitchFamily="34" charset="-128"/>
                <a:cs typeface="Consolas" pitchFamily="49" charset="0"/>
              </a:rPr>
              <a:t>(2)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DECC50C-EF74-49E1-9BDA-2BD58510C61C}" type="slidenum">
              <a:rPr lang="en-US" smtClean="0">
                <a:latin typeface="Arial" charset="0"/>
                <a:cs typeface="Arial" charset="0"/>
              </a:rPr>
              <a:pPr/>
              <a:t>19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28677" name="Content Placeholder 7"/>
          <p:cNvPicPr>
            <a:picLocks noChangeAspect="1"/>
          </p:cNvPicPr>
          <p:nvPr/>
        </p:nvPicPr>
        <p:blipFill>
          <a:blip r:embed="rId2" cstate="print"/>
          <a:srcRect t="40459"/>
          <a:stretch>
            <a:fillRect/>
          </a:stretch>
        </p:blipFill>
        <p:spPr bwMode="auto">
          <a:xfrm>
            <a:off x="304800" y="1143000"/>
            <a:ext cx="8305800" cy="551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Chapter Goals</a:t>
            </a:r>
          </a:p>
        </p:txBody>
      </p:sp>
      <p:sp>
        <p:nvSpPr>
          <p:cNvPr id="11267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To read and write text files</a:t>
            </a:r>
          </a:p>
          <a:p>
            <a:r>
              <a:rPr lang="en-US" smtClean="0">
                <a:ea typeface="ＭＳ Ｐゴシック" pitchFamily="34" charset="-128"/>
              </a:rPr>
              <a:t>To process collections of data</a:t>
            </a:r>
          </a:p>
          <a:p>
            <a:r>
              <a:rPr lang="en-US" smtClean="0">
                <a:ea typeface="ＭＳ Ｐゴシック" pitchFamily="34" charset="-128"/>
              </a:rPr>
              <a:t>To process command line arguments</a:t>
            </a:r>
          </a:p>
          <a:p>
            <a:r>
              <a:rPr lang="en-US" smtClean="0">
                <a:ea typeface="ＭＳ Ｐゴシック" pitchFamily="34" charset="-128"/>
              </a:rPr>
              <a:t>To raise and handle exceptions</a:t>
            </a:r>
          </a:p>
        </p:txBody>
      </p:sp>
      <p:sp>
        <p:nvSpPr>
          <p:cNvPr id="11268" name="TextBox 6"/>
          <p:cNvSpPr txBox="1">
            <a:spLocks noChangeArrowheads="1"/>
          </p:cNvSpPr>
          <p:nvPr/>
        </p:nvSpPr>
        <p:spPr bwMode="auto">
          <a:xfrm>
            <a:off x="3429000" y="5105400"/>
            <a:ext cx="5410200" cy="1016000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cs typeface="Arial" charset="0"/>
              </a:rPr>
              <a:t>In this chapter, you will learn how to write programs that manipulate files, a very useful skill for processing real world data.</a:t>
            </a:r>
          </a:p>
        </p:txBody>
      </p:sp>
      <p:sp>
        <p:nvSpPr>
          <p:cNvPr id="11269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127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AE4A8F29-FC2C-48AF-9DB9-12D4215F4C7E}" type="slidenum">
              <a:rPr lang="en-US" smtClean="0">
                <a:latin typeface="Arial" charset="0"/>
                <a:cs typeface="Arial" charset="0"/>
              </a:rPr>
              <a:pPr/>
              <a:t>2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Common Error 7.1 </a:t>
            </a:r>
          </a:p>
        </p:txBody>
      </p:sp>
      <p:sp>
        <p:nvSpPr>
          <p:cNvPr id="29699" name="Content Placeholder 9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3124200"/>
          </a:xfrm>
        </p:spPr>
        <p:txBody>
          <a:bodyPr/>
          <a:lstStyle/>
          <a:p>
            <a:pPr>
              <a:spcBef>
                <a:spcPts val="1875"/>
              </a:spcBef>
            </a:pPr>
            <a:r>
              <a:rPr lang="en-US" sz="2800" smtClean="0">
                <a:ea typeface="ＭＳ Ｐゴシック" pitchFamily="34" charset="-128"/>
              </a:rPr>
              <a:t>Backslashes in File Names</a:t>
            </a:r>
            <a:endParaRPr lang="en-US" sz="2400" smtClean="0">
              <a:latin typeface="Consolas" pitchFamily="49" charset="0"/>
              <a:ea typeface="ＭＳ Ｐゴシック" pitchFamily="34" charset="-128"/>
              <a:cs typeface="Consolas" pitchFamily="49" charset="0"/>
            </a:endParaRPr>
          </a:p>
          <a:p>
            <a:pPr lvl="1">
              <a:spcBef>
                <a:spcPts val="1875"/>
              </a:spcBef>
            </a:pPr>
            <a:r>
              <a:rPr lang="en-US" sz="2400" smtClean="0">
                <a:ea typeface="ＭＳ Ｐゴシック" pitchFamily="34" charset="-128"/>
              </a:rPr>
              <a:t>When using a String literal for a  file name with path information, you need to supply each backslash twice:</a:t>
            </a:r>
          </a:p>
          <a:p>
            <a:pPr lvl="1">
              <a:spcBef>
                <a:spcPts val="1875"/>
              </a:spcBef>
            </a:pPr>
            <a:endParaRPr lang="en-US" sz="2400" smtClean="0">
              <a:ea typeface="ＭＳ Ｐゴシック" pitchFamily="34" charset="-128"/>
            </a:endParaRPr>
          </a:p>
          <a:p>
            <a:pPr lvl="1">
              <a:spcBef>
                <a:spcPts val="1875"/>
              </a:spcBef>
            </a:pPr>
            <a:r>
              <a:rPr lang="en-US" sz="2400" smtClean="0">
                <a:ea typeface="ＭＳ Ｐゴシック" pitchFamily="34" charset="-128"/>
              </a:rPr>
              <a:t>A single backslash inside a quoted string is the </a:t>
            </a:r>
            <a:r>
              <a:rPr lang="en-US" sz="2400" i="1" smtClean="0">
                <a:ea typeface="ＭＳ Ｐゴシック" pitchFamily="34" charset="-128"/>
              </a:rPr>
              <a:t>escape character</a:t>
            </a:r>
            <a:r>
              <a:rPr lang="en-US" sz="2400" smtClean="0">
                <a:ea typeface="ＭＳ Ｐゴシック" pitchFamily="34" charset="-128"/>
              </a:rPr>
              <a:t>, which means the next character is interpreted differently (for example, </a:t>
            </a:r>
            <a:r>
              <a:rPr lang="ja-JP" altLang="en-US" sz="2400" smtClean="0">
                <a:ea typeface="ＭＳ Ｐゴシック" pitchFamily="34" charset="-128"/>
              </a:rPr>
              <a:t>‘</a:t>
            </a:r>
            <a:r>
              <a:rPr lang="en-US" altLang="ja-JP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\n</a:t>
            </a:r>
            <a:r>
              <a:rPr lang="ja-JP" altLang="en-US" sz="2400" smtClean="0">
                <a:ea typeface="ＭＳ Ｐゴシック" pitchFamily="34" charset="-128"/>
              </a:rPr>
              <a:t>’</a:t>
            </a:r>
            <a:r>
              <a:rPr lang="en-US" altLang="ja-JP" sz="2400" smtClean="0">
                <a:ea typeface="ＭＳ Ｐゴシック" pitchFamily="34" charset="-128"/>
              </a:rPr>
              <a:t> for a newline character)</a:t>
            </a:r>
          </a:p>
          <a:p>
            <a:pPr lvl="1">
              <a:spcBef>
                <a:spcPts val="1875"/>
              </a:spcBef>
            </a:pPr>
            <a:r>
              <a:rPr lang="en-US" sz="2400" smtClean="0">
                <a:ea typeface="ＭＳ Ｐゴシック" pitchFamily="34" charset="-128"/>
              </a:rPr>
              <a:t>When a user supplies a filename into a program, the user should not type the backslash twice.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914400" y="2743200"/>
            <a:ext cx="79248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infile = open("c: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homework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input.txt", "r")</a:t>
            </a:r>
          </a:p>
        </p:txBody>
      </p:sp>
      <p:sp>
        <p:nvSpPr>
          <p:cNvPr id="29701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2970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754D3AB-310F-45EE-B15A-A4203403E048}" type="slidenum">
              <a:rPr lang="en-US" smtClean="0">
                <a:latin typeface="Arial" charset="0"/>
                <a:cs typeface="Arial" charset="0"/>
              </a:rPr>
              <a:pPr/>
              <a:t>20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29703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0375" y="196850"/>
            <a:ext cx="20288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7.2 Text Input and Output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In the following sections, you will learn how to process text with complex contents, and you will learn how to cope with challenges that often occur with real data.</a:t>
            </a:r>
          </a:p>
          <a:p>
            <a:r>
              <a:rPr lang="en-US" sz="2800" smtClean="0">
                <a:ea typeface="ＭＳ Ｐゴシック" pitchFamily="34" charset="-128"/>
              </a:rPr>
              <a:t>Reading Words Example:</a:t>
            </a: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2F0A6F77-570F-418E-8E23-ED8CE26C7768}" type="slidenum">
              <a:rPr lang="en-US" smtClean="0">
                <a:latin typeface="Arial" charset="0"/>
                <a:cs typeface="Arial" charset="0"/>
              </a:rPr>
              <a:pPr/>
              <a:t>21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590800" y="4267200"/>
            <a:ext cx="4343400" cy="1600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for line in inputFile 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line = line.rsplit()</a:t>
            </a:r>
            <a:endParaRPr lang="en-US" sz="2000" kern="0" dirty="0">
              <a:latin typeface="Consolas" pitchFamily="49" charset="0"/>
            </a:endParaRPr>
          </a:p>
        </p:txBody>
      </p:sp>
      <p:sp>
        <p:nvSpPr>
          <p:cNvPr id="30727" name="Content Placeholder 8"/>
          <p:cNvSpPr txBox="1">
            <a:spLocks/>
          </p:cNvSpPr>
          <p:nvPr/>
        </p:nvSpPr>
        <p:spPr bwMode="auto">
          <a:xfrm>
            <a:off x="304800" y="3810000"/>
            <a:ext cx="2438400" cy="457200"/>
          </a:xfrm>
          <a:prstGeom prst="rect">
            <a:avLst/>
          </a:prstGeom>
          <a:solidFill>
            <a:srgbClr val="FAE1A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Mary had a little lamb</a:t>
            </a:r>
          </a:p>
        </p:txBody>
      </p:sp>
      <p:sp>
        <p:nvSpPr>
          <p:cNvPr id="30728" name="Content Placeholder 8"/>
          <p:cNvSpPr txBox="1">
            <a:spLocks/>
          </p:cNvSpPr>
          <p:nvPr/>
        </p:nvSpPr>
        <p:spPr bwMode="auto">
          <a:xfrm>
            <a:off x="7897813" y="4478338"/>
            <a:ext cx="838200" cy="1638300"/>
          </a:xfrm>
          <a:prstGeom prst="rect">
            <a:avLst/>
          </a:prstGeom>
          <a:solidFill>
            <a:srgbClr val="FAE1A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Mary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had 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a 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little 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lamb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638300" y="4268788"/>
            <a:ext cx="1066800" cy="6858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934200" y="4954588"/>
            <a:ext cx="1066800" cy="68580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Processing Text Input</a:t>
            </a:r>
          </a:p>
        </p:txBody>
      </p:sp>
      <p:sp>
        <p:nvSpPr>
          <p:cNvPr id="24579" name="Content Placeholder 6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105400"/>
          </a:xfrm>
        </p:spPr>
        <p:txBody>
          <a:bodyPr/>
          <a:lstStyle/>
          <a:p>
            <a:pPr>
              <a:spcBef>
                <a:spcPts val="200"/>
              </a:spcBef>
              <a:buFont typeface="Wingdings" charset="0"/>
              <a:buChar char="q"/>
              <a:defRPr/>
            </a:pPr>
            <a:r>
              <a:rPr lang="en-US" sz="2800" dirty="0"/>
              <a:t>There are times when you want to read input by:</a:t>
            </a:r>
          </a:p>
          <a:p>
            <a:pPr lvl="1">
              <a:spcBef>
                <a:spcPts val="200"/>
              </a:spcBef>
              <a:buFont typeface="Wingdings" charset="0"/>
              <a:buChar char="§"/>
              <a:defRPr/>
            </a:pPr>
            <a:r>
              <a:rPr lang="en-US" sz="2400" dirty="0"/>
              <a:t>Each Word</a:t>
            </a:r>
          </a:p>
          <a:p>
            <a:pPr lvl="1">
              <a:spcBef>
                <a:spcPts val="200"/>
              </a:spcBef>
              <a:buFont typeface="Wingdings" charset="0"/>
              <a:buChar char="§"/>
              <a:defRPr/>
            </a:pPr>
            <a:r>
              <a:rPr lang="en-US" sz="2400" dirty="0"/>
              <a:t>Each Line</a:t>
            </a:r>
          </a:p>
          <a:p>
            <a:pPr lvl="1">
              <a:spcBef>
                <a:spcPts val="200"/>
              </a:spcBef>
              <a:buFont typeface="Wingdings" charset="0"/>
              <a:buChar char="§"/>
              <a:defRPr/>
            </a:pPr>
            <a:r>
              <a:rPr lang="en-US" sz="2400" dirty="0" smtClean="0"/>
              <a:t>One Character</a:t>
            </a:r>
          </a:p>
          <a:p>
            <a:pPr marL="457200" lvl="1" indent="0">
              <a:spcBef>
                <a:spcPts val="200"/>
              </a:spcBef>
              <a:buFont typeface="Wingdings" charset="0"/>
              <a:buNone/>
              <a:defRPr/>
            </a:pPr>
            <a:endParaRPr lang="en-US" sz="2400" dirty="0"/>
          </a:p>
          <a:p>
            <a:pPr>
              <a:spcBef>
                <a:spcPts val="200"/>
              </a:spcBef>
              <a:buFont typeface="Wingdings" charset="0"/>
              <a:buChar char="q"/>
              <a:defRPr/>
            </a:pPr>
            <a:r>
              <a:rPr lang="en-US" sz="2800" dirty="0" smtClean="0"/>
              <a:t>Python provides methods such: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read()</a:t>
            </a:r>
            <a:r>
              <a:rPr lang="en-US" sz="2800" dirty="0" smtClean="0"/>
              <a:t>,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split() </a:t>
            </a:r>
            <a:r>
              <a:rPr lang="en-US" sz="2800" dirty="0" smtClean="0"/>
              <a:t>and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strip()</a:t>
            </a:r>
            <a:r>
              <a:rPr lang="en-US" sz="2800" dirty="0" smtClean="0"/>
              <a:t> for these tasks.</a:t>
            </a:r>
            <a:endParaRPr lang="en-US" sz="2400" dirty="0"/>
          </a:p>
        </p:txBody>
      </p:sp>
      <p:sp>
        <p:nvSpPr>
          <p:cNvPr id="31748" name="TextBox 6"/>
          <p:cNvSpPr txBox="1">
            <a:spLocks noChangeArrowheads="1"/>
          </p:cNvSpPr>
          <p:nvPr/>
        </p:nvSpPr>
        <p:spPr bwMode="auto">
          <a:xfrm>
            <a:off x="3581400" y="1752600"/>
            <a:ext cx="4724400" cy="1200150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cs typeface="Arial" charset="0"/>
              </a:rPr>
              <a:t>Processing input is required for almost all types of programs that interact with the user.</a:t>
            </a:r>
          </a:p>
        </p:txBody>
      </p:sp>
      <p:sp>
        <p:nvSpPr>
          <p:cNvPr id="31749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 by John Wiley &amp; Sons.  All rights reserved.</a:t>
            </a:r>
          </a:p>
        </p:txBody>
      </p:sp>
      <p:sp>
        <p:nvSpPr>
          <p:cNvPr id="3175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487857E-D2CD-4FA6-A296-B873D3995D6D}" type="slidenum">
              <a:rPr lang="en-US" smtClean="0">
                <a:latin typeface="Arial" charset="0"/>
                <a:cs typeface="Arial" charset="0"/>
              </a:rPr>
              <a:pPr/>
              <a:t>22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Text Input and Output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Python can treat an input file as though it were a container of strings in which each line comprises an individual string.</a:t>
            </a:r>
          </a:p>
          <a:p>
            <a:r>
              <a:rPr lang="en-US" sz="2800" smtClean="0">
                <a:ea typeface="ＭＳ Ｐゴシック" pitchFamily="34" charset="-128"/>
              </a:rPr>
              <a:t>For example, the following loop reads all lines from a file and prints them: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endParaRPr lang="en-US" sz="2800" smtClean="0">
              <a:ea typeface="ＭＳ Ｐゴシック" pitchFamily="34" charset="-128"/>
            </a:endParaRPr>
          </a:p>
          <a:p>
            <a:pPr lvl="1"/>
            <a:r>
              <a:rPr lang="en-US" sz="2400" smtClean="0">
                <a:ea typeface="ＭＳ Ｐゴシック" pitchFamily="34" charset="-128"/>
              </a:rPr>
              <a:t>At the beginning of each iteration, the loop variable line is assigned a string that contains the next line of text in the file.</a:t>
            </a:r>
          </a:p>
        </p:txBody>
      </p:sp>
      <p:sp>
        <p:nvSpPr>
          <p:cNvPr id="3277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6BF54B8-D83C-40B9-9398-8EBD8F6679DB}" type="slidenum">
              <a:rPr lang="en-US" smtClean="0">
                <a:latin typeface="Arial" charset="0"/>
                <a:cs typeface="Arial" charset="0"/>
              </a:rPr>
              <a:pPr/>
              <a:t>23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3505200"/>
            <a:ext cx="7696200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for line in infile :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print(line)</a:t>
            </a:r>
            <a:endParaRPr lang="en-US" sz="2000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Removing The Newline (1)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Recall that each input line ends with a newline (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\n</a:t>
            </a:r>
            <a:r>
              <a:rPr lang="en-US" sz="2800" smtClean="0">
                <a:ea typeface="ＭＳ Ｐゴシック" pitchFamily="34" charset="-128"/>
              </a:rPr>
              <a:t>) character.</a:t>
            </a:r>
          </a:p>
          <a:p>
            <a:r>
              <a:rPr lang="en-US" sz="2800" smtClean="0">
                <a:ea typeface="ＭＳ Ｐゴシック" pitchFamily="34" charset="-128"/>
              </a:rPr>
              <a:t>Generally, the newline character must be removed before the input string is used.</a:t>
            </a:r>
          </a:p>
          <a:p>
            <a:r>
              <a:rPr lang="en-US" sz="2800" smtClean="0">
                <a:ea typeface="ＭＳ Ｐゴシック" pitchFamily="34" charset="-128"/>
              </a:rPr>
              <a:t>When the first line of the text file is read, the string line contains</a:t>
            </a:r>
          </a:p>
          <a:p>
            <a:endParaRPr lang="en-US" sz="2800" smtClean="0">
              <a:ea typeface="ＭＳ Ｐゴシック" pitchFamily="34" charset="-128"/>
            </a:endParaRPr>
          </a:p>
        </p:txBody>
      </p:sp>
      <p:sp>
        <p:nvSpPr>
          <p:cNvPr id="3379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337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6EF4567C-354D-41FE-82A3-DD0B838BA96D}" type="slidenum">
              <a:rPr lang="en-US" smtClean="0">
                <a:latin typeface="Arial" charset="0"/>
                <a:cs typeface="Arial" charset="0"/>
              </a:rPr>
              <a:pPr/>
              <a:t>24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33798" name="Picture 2" descr="U:\PC\publisher\2013 wiley slides\Ch 5-9, FM\Chapter  7\Media\Illustrations\py_07_un01_300dp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962400"/>
            <a:ext cx="26670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Removing The Newline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To remove the newline character, apply the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rstrip()</a:t>
            </a:r>
            <a:r>
              <a:rPr lang="en-US" sz="2800" dirty="0" smtClean="0"/>
              <a:t> method to the string: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This results in the string: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482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3482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650D514A-148C-4651-B663-97CE326EE737}" type="slidenum">
              <a:rPr lang="en-US" smtClean="0">
                <a:latin typeface="Arial" charset="0"/>
                <a:cs typeface="Arial" charset="0"/>
              </a:rPr>
              <a:pPr/>
              <a:t>25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0413" y="2057400"/>
            <a:ext cx="7696200" cy="533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line = line.rstrip()</a:t>
            </a:r>
            <a:endParaRPr lang="en-US" sz="2000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4823" name="Picture 2" descr="U:\PC\publisher\2013 wiley slides\Ch 5-9, FM\Chapter  7\Media\Illustrations\py_07_un02_300dp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413" y="3124200"/>
            <a:ext cx="183038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Character Strip Methods</a:t>
            </a:r>
          </a:p>
        </p:txBody>
      </p:sp>
      <p:pic>
        <p:nvPicPr>
          <p:cNvPr id="35843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1295400"/>
            <a:ext cx="8494713" cy="3505200"/>
          </a:xfrm>
        </p:spPr>
      </p:pic>
      <p:sp>
        <p:nvSpPr>
          <p:cNvPr id="3584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3584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269BB919-3C1A-4471-9340-6E7000981228}" type="slidenum">
              <a:rPr lang="en-US" smtClean="0">
                <a:latin typeface="Arial" charset="0"/>
                <a:cs typeface="Arial" charset="0"/>
              </a:rPr>
              <a:pPr/>
              <a:t>26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Character Strip Examples</a:t>
            </a:r>
          </a:p>
        </p:txBody>
      </p:sp>
      <p:pic>
        <p:nvPicPr>
          <p:cNvPr id="36867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1219200"/>
            <a:ext cx="8524875" cy="4267200"/>
          </a:xfrm>
        </p:spPr>
      </p:pic>
      <p:sp>
        <p:nvSpPr>
          <p:cNvPr id="3686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33C1F986-E84C-4D3B-9934-0CF052E12046}" type="slidenum">
              <a:rPr lang="en-US" smtClean="0">
                <a:latin typeface="Arial" charset="0"/>
                <a:cs typeface="Arial" charset="0"/>
              </a:rPr>
              <a:pPr/>
              <a:t>27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Words (1)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Sometimes you may need to read the individual words from a text file. </a:t>
            </a:r>
          </a:p>
          <a:p>
            <a:r>
              <a:rPr lang="en-US" sz="2800" smtClean="0">
                <a:ea typeface="ＭＳ Ｐゴシック" pitchFamily="34" charset="-128"/>
              </a:rPr>
              <a:t>For example, suppose our input file contains two lines of text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Mary had a little lamb,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whose fleece was white as snow.</a:t>
            </a:r>
          </a:p>
        </p:txBody>
      </p:sp>
      <p:sp>
        <p:nvSpPr>
          <p:cNvPr id="3789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3789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16BED49D-5074-413D-B175-56CFCD264110}" type="slidenum">
              <a:rPr lang="en-US" smtClean="0">
                <a:latin typeface="Arial" charset="0"/>
                <a:cs typeface="Arial" charset="0"/>
              </a:rPr>
              <a:pPr/>
              <a:t>28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Words (2)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We would like to print to the terminal, one word per line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Mary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had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a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little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. . .</a:t>
            </a:r>
          </a:p>
          <a:p>
            <a:r>
              <a:rPr lang="en-US" sz="2800" smtClean="0">
                <a:ea typeface="ＭＳ Ｐゴシック" pitchFamily="34" charset="-128"/>
              </a:rPr>
              <a:t>Because there is no method for reading a word from a file, you must first read a line and then split it into individual words.</a:t>
            </a:r>
          </a:p>
          <a:p>
            <a:endParaRPr lang="en-US" sz="2800" smtClean="0">
              <a:ea typeface="ＭＳ Ｐゴシック" pitchFamily="34" charset="-128"/>
            </a:endParaRPr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3891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99D4B46D-B12A-437A-B5C0-14AF4E8A83AE}" type="slidenum">
              <a:rPr lang="en-US" smtClean="0">
                <a:latin typeface="Arial" charset="0"/>
                <a:cs typeface="Arial" charset="0"/>
              </a:rPr>
              <a:pPr/>
              <a:t>29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5638800"/>
            <a:ext cx="7696200" cy="533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line = line.rstrip()</a:t>
            </a:r>
            <a:endParaRPr lang="en-US" sz="2000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Contents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105400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smtClean="0">
                <a:ea typeface="ＭＳ Ｐゴシック" pitchFamily="34" charset="-128"/>
              </a:rPr>
              <a:t>Reading and Writing Text Files</a:t>
            </a:r>
          </a:p>
          <a:p>
            <a:pPr>
              <a:spcBef>
                <a:spcPts val="800"/>
              </a:spcBef>
            </a:pPr>
            <a:r>
              <a:rPr lang="en-US" smtClean="0">
                <a:ea typeface="ＭＳ Ｐゴシック" pitchFamily="34" charset="-128"/>
              </a:rPr>
              <a:t>Text Input and Output</a:t>
            </a:r>
          </a:p>
          <a:p>
            <a:pPr>
              <a:spcBef>
                <a:spcPts val="800"/>
              </a:spcBef>
            </a:pPr>
            <a:r>
              <a:rPr lang="en-US" smtClean="0">
                <a:ea typeface="ＭＳ Ｐゴシック" pitchFamily="34" charset="-128"/>
              </a:rPr>
              <a:t>Command Line Arguments</a:t>
            </a:r>
          </a:p>
          <a:p>
            <a:pPr>
              <a:spcBef>
                <a:spcPts val="800"/>
              </a:spcBef>
            </a:pPr>
            <a:r>
              <a:rPr lang="en-US" smtClean="0">
                <a:ea typeface="ＭＳ Ｐゴシック" pitchFamily="34" charset="-128"/>
              </a:rPr>
              <a:t>Binary files and random access (optional)</a:t>
            </a:r>
          </a:p>
          <a:p>
            <a:pPr>
              <a:spcBef>
                <a:spcPts val="800"/>
              </a:spcBef>
            </a:pPr>
            <a:r>
              <a:rPr lang="en-US" smtClean="0">
                <a:ea typeface="ＭＳ Ｐゴシック" pitchFamily="34" charset="-128"/>
              </a:rPr>
              <a:t>Exception Handling</a:t>
            </a:r>
          </a:p>
          <a:p>
            <a:pPr>
              <a:spcBef>
                <a:spcPts val="800"/>
              </a:spcBef>
            </a:pPr>
            <a:r>
              <a:rPr lang="en-US" smtClean="0">
                <a:ea typeface="ＭＳ Ｐゴシック" pitchFamily="34" charset="-128"/>
              </a:rPr>
              <a:t>Application: Handling Input Errors</a:t>
            </a:r>
          </a:p>
        </p:txBody>
      </p:sp>
      <p:sp>
        <p:nvSpPr>
          <p:cNvPr id="1229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2293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0414814F-7755-4AFC-9E1C-E93A50F49BBC}" type="slidenum">
              <a:rPr lang="en-US" smtClean="0">
                <a:latin typeface="Arial" charset="0"/>
                <a:cs typeface="Arial" charset="0"/>
              </a:rPr>
              <a:pPr/>
              <a:t>3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2294" name="Picture 1" descr="bjlo_ch07_co2.pd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722813"/>
            <a:ext cx="675163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Words (3)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The split method returns the list of substrings that results from splitting the string at each blank space. </a:t>
            </a:r>
          </a:p>
          <a:p>
            <a:r>
              <a:rPr lang="en-US" sz="2800" smtClean="0">
                <a:ea typeface="ＭＳ Ｐゴシック" pitchFamily="34" charset="-128"/>
              </a:rPr>
              <a:t>For example, if line contains the string: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It will be split into 5 substrings that are stored in a list in the same order in which they occur in the string:</a:t>
            </a:r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3994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46AFB388-6FB6-4269-8C4D-D1A6839BA8E5}" type="slidenum">
              <a:rPr lang="en-US" smtClean="0">
                <a:latin typeface="Arial" charset="0"/>
                <a:cs typeface="Arial" charset="0"/>
              </a:rPr>
              <a:pPr/>
              <a:t>30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39942" name="Picture 2" descr="U:\PC\publisher\2013 wiley slides\Ch 5-9, FM\Chapter  7\Media\Illustrations\py_07_un10_300dp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838" y="3081338"/>
            <a:ext cx="828516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3" descr="U:\PC\publisher\2013 wiley slides\Ch 5-9, FM\Chapter  7\Media\Illustrations\py_07_un11_300dp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888" y="4876800"/>
            <a:ext cx="3352800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Words (4)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Notice that the last word in the line contains a comma.</a:t>
            </a:r>
          </a:p>
          <a:p>
            <a:r>
              <a:rPr lang="en-US" sz="2800" smtClean="0">
                <a:ea typeface="ＭＳ Ｐゴシック" pitchFamily="34" charset="-128"/>
              </a:rPr>
              <a:t>If we only want to print the words contained in the file without punctuation marks, then we can strip those from the substrings using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rstrip() </a:t>
            </a:r>
            <a:r>
              <a:rPr lang="en-US" sz="2800" smtClean="0">
                <a:ea typeface="ＭＳ Ｐゴシック" pitchFamily="34" charset="-128"/>
              </a:rPr>
              <a:t>method introduced in the previous section:</a:t>
            </a: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45D30FC-EB8D-4B79-9B15-6E3C0D2791F7}" type="slidenum">
              <a:rPr lang="en-US" smtClean="0">
                <a:latin typeface="Arial" charset="0"/>
                <a:cs typeface="Arial" charset="0"/>
              </a:rPr>
              <a:pPr/>
              <a:t>31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962400"/>
            <a:ext cx="7010400" cy="533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word = word.rstrip(".,?!")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smtClean="0">
                <a:ea typeface="ＭＳ Ｐゴシック" pitchFamily="34" charset="-128"/>
              </a:rPr>
              <a:t>Reading Words: Complete Example</a:t>
            </a:r>
          </a:p>
        </p:txBody>
      </p:sp>
      <p:sp>
        <p:nvSpPr>
          <p:cNvPr id="4198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4198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CB55B3F-292E-436E-9F9F-9FCA0EE8EC20}" type="slidenum">
              <a:rPr lang="en-US" smtClean="0">
                <a:latin typeface="Arial" charset="0"/>
                <a:cs typeface="Arial" charset="0"/>
              </a:rPr>
              <a:pPr/>
              <a:t>32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304800" y="1295400"/>
            <a:ext cx="8458200" cy="3505200"/>
          </a:xfrm>
          <a:solidFill>
            <a:srgbClr val="D9D9D9"/>
          </a:solidFill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/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inputFile = open("lyrics.txt", "r")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line in inputFile :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line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line.rsplit()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wordList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line.split()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for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word in wordList :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word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word.rstrip(".,?!")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print(word)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inputFile.close()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smtClean="0">
                <a:ea typeface="ＭＳ Ｐゴシック" pitchFamily="34" charset="-128"/>
              </a:rPr>
              <a:t>Additional String Splitting Methods</a:t>
            </a:r>
          </a:p>
        </p:txBody>
      </p:sp>
      <p:pic>
        <p:nvPicPr>
          <p:cNvPr id="43011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1143000"/>
            <a:ext cx="8526463" cy="3810000"/>
          </a:xfrm>
        </p:spPr>
      </p:pic>
      <p:sp>
        <p:nvSpPr>
          <p:cNvPr id="4301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4301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356CDE36-D435-4377-B810-0536FD2270DE}" type="slidenum">
              <a:rPr lang="en-US" smtClean="0">
                <a:latin typeface="Arial" charset="0"/>
                <a:cs typeface="Arial" charset="0"/>
              </a:rPr>
              <a:pPr/>
              <a:t>33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smtClean="0">
                <a:ea typeface="ＭＳ Ｐゴシック" pitchFamily="34" charset="-128"/>
              </a:rPr>
              <a:t>Additional String Splitting Examples</a:t>
            </a:r>
          </a:p>
        </p:txBody>
      </p:sp>
      <p:pic>
        <p:nvPicPr>
          <p:cNvPr id="44035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838200" y="1143000"/>
            <a:ext cx="7696200" cy="5351463"/>
          </a:xfrm>
        </p:spPr>
      </p:pic>
      <p:sp>
        <p:nvSpPr>
          <p:cNvPr id="440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9CF92E22-223F-4D98-A9F0-E4D29E40950E}" type="slidenum">
              <a:rPr lang="en-US" smtClean="0">
                <a:latin typeface="Arial" charset="0"/>
                <a:cs typeface="Arial" charset="0"/>
              </a:rPr>
              <a:pPr/>
              <a:t>34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read() </a:t>
            </a:r>
            <a:r>
              <a:rPr lang="en-US" sz="2800" dirty="0"/>
              <a:t>method takes a single argument that specifies the number of </a:t>
            </a:r>
            <a:r>
              <a:rPr lang="en-US" sz="2800" dirty="0" smtClean="0"/>
              <a:t>characters to </a:t>
            </a:r>
            <a:r>
              <a:rPr lang="en-US" sz="2800" dirty="0"/>
              <a:t>read. </a:t>
            </a: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The </a:t>
            </a:r>
            <a:r>
              <a:rPr lang="en-US" sz="2800" dirty="0"/>
              <a:t>method returns a string containing the characters. </a:t>
            </a: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When supplied with </a:t>
            </a:r>
            <a:r>
              <a:rPr lang="en-US" sz="2800" dirty="0"/>
              <a:t>an argument of 1</a:t>
            </a:r>
            <a:r>
              <a:rPr lang="en-US" sz="2800" dirty="0" smtClean="0"/>
              <a:t>, the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read() </a:t>
            </a:r>
            <a:r>
              <a:rPr lang="en-US" sz="2800" dirty="0" smtClean="0"/>
              <a:t>method returns a string consisting of the next character in the file.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 smtClean="0"/>
              <a:t>If the end </a:t>
            </a:r>
            <a:r>
              <a:rPr lang="en-US" sz="2800" dirty="0"/>
              <a:t>of the file is reached, it returns an empty string "".</a:t>
            </a:r>
          </a:p>
        </p:txBody>
      </p:sp>
      <p:sp>
        <p:nvSpPr>
          <p:cNvPr id="4506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BE30BECF-5BEA-4D8F-902B-119EDD4AE506}" type="slidenum">
              <a:rPr lang="en-US" smtClean="0">
                <a:latin typeface="Arial" charset="0"/>
                <a:cs typeface="Arial" charset="0"/>
              </a:rPr>
              <a:pPr/>
              <a:t>35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4419600"/>
            <a:ext cx="8001000" cy="533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60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char = inputFile.read(1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Algorithm: Reading Characters</a:t>
            </a:r>
          </a:p>
        </p:txBody>
      </p:sp>
      <p:sp>
        <p:nvSpPr>
          <p:cNvPr id="4608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F78E370-A674-401F-BAC6-908EF1E93D90}" type="slidenum">
              <a:rPr lang="en-US" smtClean="0">
                <a:latin typeface="Arial" charset="0"/>
                <a:cs typeface="Arial" charset="0"/>
              </a:rPr>
              <a:pPr/>
              <a:t>36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 noGrp="1"/>
          </p:cNvSpPr>
          <p:nvPr>
            <p:ph idx="1"/>
          </p:nvPr>
        </p:nvSpPr>
        <p:spPr>
          <a:xfrm>
            <a:off x="304800" y="1371600"/>
            <a:ext cx="8458200" cy="1295400"/>
          </a:xfrm>
          <a:solidFill>
            <a:srgbClr val="D9D9D9"/>
          </a:solidFill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/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while char != "" :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b="1" dirty="0" smtClean="0">
                <a:latin typeface="Comic Sans MS" pitchFamily="66" charset="0"/>
                <a:cs typeface="Consolas" pitchFamily="49" charset="0"/>
              </a:rPr>
              <a:t>    Process </a:t>
            </a:r>
            <a:r>
              <a:rPr lang="en-US" sz="2000" b="1" dirty="0">
                <a:latin typeface="Comic Sans MS" pitchFamily="66" charset="0"/>
                <a:cs typeface="Consolas" pitchFamily="49" charset="0"/>
              </a:rPr>
              <a:t>character.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char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inputFile.read(1)</a:t>
            </a:r>
            <a:endParaRPr lang="en-US" sz="2000" b="1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Records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A text file can contain a collection of </a:t>
            </a:r>
            <a:r>
              <a:rPr lang="en-US" sz="2800" b="1" smtClean="0">
                <a:ea typeface="ＭＳ Ｐゴシック" pitchFamily="34" charset="-128"/>
              </a:rPr>
              <a:t>data records </a:t>
            </a:r>
            <a:r>
              <a:rPr lang="en-US" sz="2800" smtClean="0">
                <a:ea typeface="ＭＳ Ｐゴシック" pitchFamily="34" charset="-128"/>
              </a:rPr>
              <a:t>in which each record consists of multiple fields. </a:t>
            </a:r>
          </a:p>
          <a:p>
            <a:r>
              <a:rPr lang="en-US" sz="2800" smtClean="0">
                <a:ea typeface="ＭＳ Ｐゴシック" pitchFamily="34" charset="-128"/>
              </a:rPr>
              <a:t>For example, a file containing student data may consist of records composed of an identification number, full name, address, and class year.</a:t>
            </a:r>
          </a:p>
          <a:p>
            <a:r>
              <a:rPr lang="en-US" sz="2800" smtClean="0">
                <a:ea typeface="ＭＳ Ｐゴシック" pitchFamily="34" charset="-128"/>
              </a:rPr>
              <a:t>When working with text files that contain data records, you generally have to read the entire record before you can process it:</a:t>
            </a:r>
          </a:p>
        </p:txBody>
      </p:sp>
      <p:sp>
        <p:nvSpPr>
          <p:cNvPr id="4710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4710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13362F3A-0C66-4650-9A6D-0030FAABD7A0}" type="slidenum">
              <a:rPr lang="en-US" smtClean="0">
                <a:latin typeface="Arial" charset="0"/>
                <a:cs typeface="Arial" charset="0"/>
              </a:rPr>
              <a:pPr/>
              <a:t>37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4876800"/>
            <a:ext cx="7848600" cy="1295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60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sz="2000" b="1" dirty="0">
                <a:latin typeface="Comic Sans MS" pitchFamily="66" charset="0"/>
              </a:rPr>
              <a:t>For each record in the file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b="1" dirty="0" smtClean="0">
                <a:latin typeface="Comic Sans MS" pitchFamily="66" charset="0"/>
              </a:rPr>
              <a:t>    Read </a:t>
            </a:r>
            <a:r>
              <a:rPr lang="en-US" sz="2000" b="1" dirty="0">
                <a:latin typeface="Comic Sans MS" pitchFamily="66" charset="0"/>
              </a:rPr>
              <a:t>the entire record.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b="1" dirty="0" smtClean="0">
                <a:latin typeface="Comic Sans MS" pitchFamily="66" charset="0"/>
              </a:rPr>
              <a:t>    Process </a:t>
            </a:r>
            <a:r>
              <a:rPr lang="en-US" sz="2000" b="1" dirty="0">
                <a:latin typeface="Comic Sans MS" pitchFamily="66" charset="0"/>
              </a:rPr>
              <a:t>the record</a:t>
            </a:r>
            <a:r>
              <a:rPr lang="en-US" sz="2000" b="1" dirty="0" smtClean="0">
                <a:latin typeface="Comic Sans MS" pitchFamily="66" charset="0"/>
              </a:rPr>
              <a:t>.</a:t>
            </a:r>
            <a:endParaRPr lang="en-US" sz="2000" b="1" kern="0" dirty="0">
              <a:latin typeface="Comic Sans MS" pitchFamily="66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Record Formats: Example 1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The organization or format of the records can vary, however, making some formats easier to read than others.</a:t>
            </a:r>
          </a:p>
          <a:p>
            <a:r>
              <a:rPr lang="en-US" sz="2800" smtClean="0">
                <a:ea typeface="ＭＳ Ｐゴシック" pitchFamily="34" charset="-128"/>
              </a:rPr>
              <a:t>A typical format for such data is to store each field on a separate line of the file with all fields of a single record on consecutive lines: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China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1330044605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India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1147995898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United States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303824646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0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. . .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4813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648D78FB-0813-418D-8D49-5EC3F3787D77}" type="slidenum">
              <a:rPr lang="en-US" smtClean="0">
                <a:latin typeface="Arial" charset="0"/>
                <a:cs typeface="Arial" charset="0"/>
              </a:rPr>
              <a:pPr/>
              <a:t>38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Record Formats: Example 1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Reading the data in this format is rather easy. </a:t>
            </a:r>
          </a:p>
          <a:p>
            <a:r>
              <a:rPr lang="en-US" sz="2800" smtClean="0">
                <a:ea typeface="ＭＳ Ｐゴシック" pitchFamily="34" charset="-128"/>
              </a:rPr>
              <a:t>Because each record consists of two fields, we read two lines from the file for each record.</a:t>
            </a:r>
          </a:p>
        </p:txBody>
      </p:sp>
      <p:sp>
        <p:nvSpPr>
          <p:cNvPr id="4915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4915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DB7028E-03C9-4D27-B074-1F1D40421A9F}" type="slidenum">
              <a:rPr lang="en-US" smtClean="0">
                <a:latin typeface="Arial" charset="0"/>
                <a:cs typeface="Arial" charset="0"/>
              </a:rPr>
              <a:pPr/>
              <a:t>39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2667000"/>
            <a:ext cx="7848600" cy="2971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60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line = infile.readline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while line != "" : 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countryName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line.rstrip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line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infile.readline()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population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int(line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mic Sans MS" pitchFamily="66" charset="0"/>
                <a:cs typeface="Consolas" pitchFamily="49" charset="0"/>
              </a:rPr>
              <a:t>       </a:t>
            </a:r>
            <a:r>
              <a:rPr lang="en-US" sz="2000" b="1" dirty="0" smtClean="0">
                <a:latin typeface="Comic Sans MS" pitchFamily="66" charset="0"/>
                <a:cs typeface="Consolas" pitchFamily="49" charset="0"/>
              </a:rPr>
              <a:t>Process </a:t>
            </a:r>
            <a:r>
              <a:rPr lang="en-US" sz="2000" b="1" dirty="0">
                <a:latin typeface="Comic Sans MS" pitchFamily="66" charset="0"/>
                <a:cs typeface="Consolas" pitchFamily="49" charset="0"/>
              </a:rPr>
              <a:t>data record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line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infile.readline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()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239000" cy="715962"/>
          </a:xfrm>
        </p:spPr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7.1 Reading and Writing Text Files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5105400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Text Files are very commonly used to store information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They are the most </a:t>
            </a:r>
            <a:r>
              <a:rPr lang="ja-JP" altLang="en-US" sz="2400" smtClean="0">
                <a:ea typeface="ＭＳ Ｐゴシック" pitchFamily="34" charset="-128"/>
              </a:rPr>
              <a:t>‘</a:t>
            </a:r>
            <a:r>
              <a:rPr lang="en-US" altLang="ja-JP" sz="2400" smtClean="0">
                <a:ea typeface="ＭＳ Ｐゴシック" pitchFamily="34" charset="-128"/>
              </a:rPr>
              <a:t>portable</a:t>
            </a:r>
            <a:r>
              <a:rPr lang="ja-JP" altLang="en-US" sz="2400" smtClean="0">
                <a:ea typeface="ＭＳ Ｐゴシック" pitchFamily="34" charset="-128"/>
              </a:rPr>
              <a:t>’</a:t>
            </a:r>
            <a:r>
              <a:rPr lang="en-US" altLang="ja-JP" sz="2400" smtClean="0">
                <a:ea typeface="ＭＳ Ｐゴシック" pitchFamily="34" charset="-128"/>
              </a:rPr>
              <a:t> types of data files</a:t>
            </a:r>
          </a:p>
          <a:p>
            <a:r>
              <a:rPr lang="en-US" sz="2800" smtClean="0">
                <a:ea typeface="ＭＳ Ｐゴシック" pitchFamily="34" charset="-128"/>
              </a:rPr>
              <a:t>Examples of text files include not only files that are created with a simple text editor, such as Windows Notepad, but also Python source code and HTML files.</a:t>
            </a:r>
            <a:endParaRPr lang="en-US" altLang="ja-JP" sz="2800" smtClean="0">
              <a:ea typeface="ＭＳ Ｐゴシック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  <a:p>
            <a:pPr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</p:txBody>
      </p:sp>
      <p:sp>
        <p:nvSpPr>
          <p:cNvPr id="13316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331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035ECCD7-37E8-4189-B3E3-69BF92CF1437}" type="slidenum">
              <a:rPr lang="en-US" smtClean="0">
                <a:latin typeface="Arial" charset="0"/>
                <a:cs typeface="Arial" charset="0"/>
              </a:rPr>
              <a:pPr/>
              <a:t>4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Record Formats: Example 2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Another common format stores each data record on a single line. If the record’s fields are separated by a specific delimiter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:</a:t>
            </a:r>
            <a:r>
              <a:rPr lang="en-US" sz="2800" smtClean="0">
                <a:ea typeface="ＭＳ Ｐゴシック" pitchFamily="34" charset="-128"/>
              </a:rPr>
              <a:t> you can extract the fields by splitting the line with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split() </a:t>
            </a:r>
            <a:r>
              <a:rPr lang="en-US" sz="2800" smtClean="0">
                <a:ea typeface="ＭＳ Ｐゴシック" pitchFamily="34" charset="-128"/>
                <a:cs typeface="Consolas" pitchFamily="49" charset="0"/>
              </a:rPr>
              <a:t>method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China:1330044605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India:1147995898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United States:303824646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. . .</a:t>
            </a:r>
          </a:p>
        </p:txBody>
      </p:sp>
      <p:sp>
        <p:nvSpPr>
          <p:cNvPr id="5018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71BF50D-C3A2-474D-9A34-1DA37065E43A}" type="slidenum">
              <a:rPr lang="en-US" smtClean="0">
                <a:latin typeface="Arial" charset="0"/>
                <a:cs typeface="Arial" charset="0"/>
              </a:rPr>
              <a:pPr/>
              <a:t>40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Record Formats: Example 3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But what if the fields are not separated by a delimiter?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China 1330044605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India 1147995898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United States 303824646</a:t>
            </a:r>
          </a:p>
          <a:p>
            <a:pPr marL="457200" lvl="1" indent="0">
              <a:buFont typeface="Wingdings" pitchFamily="2" charset="2"/>
              <a:buNone/>
            </a:pPr>
            <a:r>
              <a:rPr lang="en-US" sz="2400" smtClean="0">
                <a:latin typeface="Times New Roman" pitchFamily="18" charset="0"/>
                <a:ea typeface="ＭＳ Ｐゴシック" pitchFamily="34" charset="-128"/>
                <a:cs typeface="Times New Roman" pitchFamily="18" charset="0"/>
              </a:rPr>
              <a:t>  . . .</a:t>
            </a:r>
          </a:p>
          <a:p>
            <a:r>
              <a:rPr lang="en-US" sz="2800" smtClean="0">
                <a:ea typeface="ＭＳ Ｐゴシック" pitchFamily="34" charset="-128"/>
              </a:rPr>
              <a:t>Because some country names have more than one word, we cannot simply use a blank space as the delimiter because multi-word names would be split incorrectly.</a:t>
            </a:r>
          </a:p>
        </p:txBody>
      </p:sp>
      <p:sp>
        <p:nvSpPr>
          <p:cNvPr id="5120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F9DD2EC5-513B-40E5-9DB4-F221E072898F}" type="slidenum">
              <a:rPr lang="en-US" smtClean="0">
                <a:latin typeface="Arial" charset="0"/>
                <a:cs typeface="Arial" charset="0"/>
              </a:rPr>
              <a:pPr/>
              <a:t>41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Record Formats: Example 3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One approach for reading records in this format is to read the line, then search for the first digit in the string returned by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readline()</a:t>
            </a:r>
            <a:r>
              <a:rPr lang="en-US" sz="2800" smtClean="0">
                <a:ea typeface="ＭＳ Ｐゴシック" pitchFamily="34" charset="-128"/>
              </a:rPr>
              <a:t>: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endParaRPr lang="en-US" sz="2800" smtClean="0">
              <a:ea typeface="ＭＳ Ｐゴシック" pitchFamily="34" charset="-128"/>
            </a:endParaRP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You can then extract the country name and population as substrings using the slice operator:</a:t>
            </a:r>
          </a:p>
        </p:txBody>
      </p:sp>
      <p:sp>
        <p:nvSpPr>
          <p:cNvPr id="5222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934D50AE-99CE-4EE0-AA26-6E9BAD01D3B8}" type="slidenum">
              <a:rPr lang="en-US" smtClean="0">
                <a:latin typeface="Arial" charset="0"/>
                <a:cs typeface="Arial" charset="0"/>
              </a:rPr>
              <a:pPr/>
              <a:t>42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2514600"/>
            <a:ext cx="7848600" cy="14859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60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 = 0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char = line[0]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while not line[0].isdigit() :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i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i + 1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1838" y="5029200"/>
            <a:ext cx="7848600" cy="74295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60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countryName = line[0 : i - 1]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population = int(line[i : ])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Record Formats: Example 3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‘Slicing’ the string read from file</a:t>
            </a:r>
          </a:p>
        </p:txBody>
      </p:sp>
      <p:sp>
        <p:nvSpPr>
          <p:cNvPr id="5325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352A99FE-5051-4D37-83CA-0199F535FFBB}" type="slidenum">
              <a:rPr lang="en-US" smtClean="0">
                <a:latin typeface="Arial" charset="0"/>
                <a:cs typeface="Arial" charset="0"/>
              </a:rPr>
              <a:pPr/>
              <a:t>43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53254" name="Picture 2" descr="U:\PC\publisher\2013 wiley slides\Ch 5-9, FM\Chapter  7\Media\Illustrations\py_07_un16_300dp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800" y="1676400"/>
            <a:ext cx="7696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File Operations</a:t>
            </a:r>
          </a:p>
        </p:txBody>
      </p:sp>
      <p:pic>
        <p:nvPicPr>
          <p:cNvPr id="54275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1295400"/>
            <a:ext cx="8408988" cy="4876800"/>
          </a:xfrm>
        </p:spPr>
      </p:pic>
      <p:sp>
        <p:nvSpPr>
          <p:cNvPr id="5427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0A710561-96EC-4D3B-950C-42973366AB79}" type="slidenum">
              <a:rPr lang="en-US" smtClean="0">
                <a:latin typeface="Arial" charset="0"/>
                <a:cs typeface="Arial" charset="0"/>
              </a:rPr>
              <a:pPr/>
              <a:t>44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239000" cy="715962"/>
          </a:xfrm>
        </p:spPr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7.3  Command Line Arguments</a:t>
            </a:r>
          </a:p>
        </p:txBody>
      </p:sp>
      <p:sp>
        <p:nvSpPr>
          <p:cNvPr id="59395" name="Content Placeholder 6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105400"/>
          </a:xfrm>
        </p:spPr>
        <p:txBody>
          <a:bodyPr/>
          <a:lstStyle/>
          <a:p>
            <a:pPr>
              <a:spcBef>
                <a:spcPts val="200"/>
              </a:spcBef>
              <a:defRPr/>
            </a:pPr>
            <a:r>
              <a:rPr lang="en-US" sz="2800" dirty="0" smtClean="0">
                <a:ea typeface="ＭＳ Ｐゴシック" pitchFamily="34" charset="-128"/>
              </a:rPr>
              <a:t>Text based programs can be </a:t>
            </a:r>
            <a:r>
              <a:rPr lang="ja-JP" altLang="en-US" sz="2800" dirty="0" smtClean="0">
                <a:ea typeface="ＭＳ Ｐゴシック" pitchFamily="34" charset="-128"/>
              </a:rPr>
              <a:t>‘</a:t>
            </a:r>
            <a:r>
              <a:rPr lang="en-US" altLang="ja-JP" sz="2800" dirty="0" smtClean="0">
                <a:ea typeface="ＭＳ Ｐゴシック" pitchFamily="34" charset="-128"/>
              </a:rPr>
              <a:t>parameterized</a:t>
            </a:r>
            <a:r>
              <a:rPr lang="ja-JP" altLang="en-US" sz="2800" dirty="0" smtClean="0">
                <a:ea typeface="ＭＳ Ｐゴシック" pitchFamily="34" charset="-128"/>
              </a:rPr>
              <a:t>’</a:t>
            </a:r>
            <a:r>
              <a:rPr lang="en-US" altLang="ja-JP" sz="2800" dirty="0" smtClean="0">
                <a:ea typeface="ＭＳ Ｐゴシック" pitchFamily="34" charset="-128"/>
              </a:rPr>
              <a:t> by using command line arguments</a:t>
            </a:r>
          </a:p>
          <a:p>
            <a:pPr lvl="1">
              <a:spcBef>
                <a:spcPts val="200"/>
              </a:spcBef>
              <a:defRPr/>
            </a:pPr>
            <a:r>
              <a:rPr lang="en-US" sz="2400" dirty="0" smtClean="0">
                <a:ea typeface="ＭＳ Ｐゴシック" pitchFamily="34" charset="-128"/>
              </a:rPr>
              <a:t>Filename and options are often typed after the program name at a command prompt:</a:t>
            </a:r>
          </a:p>
          <a:p>
            <a:pPr lvl="1">
              <a:spcBef>
                <a:spcPts val="200"/>
              </a:spcBef>
              <a:buFont typeface="Wingdings" pitchFamily="2" charset="2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  <a:defRPr/>
            </a:pPr>
            <a:r>
              <a:rPr lang="en-US" sz="2400" dirty="0" smtClean="0">
                <a:ea typeface="ＭＳ Ｐゴシック" pitchFamily="34" charset="-128"/>
              </a:rPr>
              <a:t>Python provides access to them as a list of </a:t>
            </a:r>
            <a:r>
              <a:rPr lang="en-US" sz="2400" dirty="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Strings</a:t>
            </a:r>
            <a:r>
              <a:rPr lang="en-US" sz="2400" dirty="0" smtClean="0">
                <a:ea typeface="ＭＳ Ｐゴシック" pitchFamily="34" charset="-128"/>
              </a:rPr>
              <a:t> as a parameter to the program ‘</a:t>
            </a:r>
            <a:r>
              <a:rPr lang="en-US" sz="2400" dirty="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argv</a:t>
            </a:r>
            <a:r>
              <a:rPr lang="en-US" sz="2400" dirty="0" smtClean="0">
                <a:ea typeface="ＭＳ Ｐゴシック" pitchFamily="34" charset="-128"/>
              </a:rPr>
              <a:t>’, in this case </a:t>
            </a:r>
            <a:r>
              <a:rPr lang="en-US" sz="2400" dirty="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main()</a:t>
            </a:r>
          </a:p>
          <a:p>
            <a:pPr lvl="1">
              <a:spcBef>
                <a:spcPts val="200"/>
              </a:spcBef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pPr marL="457200" lvl="1" indent="0">
              <a:spcBef>
                <a:spcPts val="200"/>
              </a:spcBef>
              <a:buFont typeface="Wingdings" pitchFamily="2" charset="2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pPr lvl="1">
              <a:spcBef>
                <a:spcPts val="200"/>
              </a:spcBef>
              <a:defRPr/>
            </a:pPr>
            <a:r>
              <a:rPr lang="en-US" sz="2400" dirty="0" smtClean="0">
                <a:ea typeface="ＭＳ Ｐゴシック" pitchFamily="34" charset="-128"/>
              </a:rPr>
              <a:t>Options (s</a:t>
            </a:r>
            <a:r>
              <a:rPr lang="en-US" altLang="ja-JP" sz="2400" dirty="0" smtClean="0">
                <a:ea typeface="ＭＳ Ｐゴシック" pitchFamily="34" charset="-128"/>
              </a:rPr>
              <a:t>witches) traditionally begin with a dash </a:t>
            </a:r>
            <a:r>
              <a:rPr lang="ja-JP" altLang="en-US" sz="2400" dirty="0" smtClean="0">
                <a:ea typeface="ＭＳ Ｐゴシック" pitchFamily="34" charset="-128"/>
              </a:rPr>
              <a:t>‘</a:t>
            </a:r>
            <a:r>
              <a:rPr lang="en-US" altLang="ja-JP" sz="2400" dirty="0" smtClean="0">
                <a:latin typeface="Consolas" pitchFamily="49" charset="0"/>
                <a:ea typeface="ＭＳ Ｐゴシック" pitchFamily="34" charset="-128"/>
              </a:rPr>
              <a:t>-</a:t>
            </a:r>
            <a:r>
              <a:rPr lang="ja-JP" altLang="en-US" sz="2400" dirty="0" smtClean="0">
                <a:ea typeface="ＭＳ Ｐゴシック" pitchFamily="34" charset="-128"/>
              </a:rPr>
              <a:t>’</a:t>
            </a: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595688" y="3506788"/>
            <a:ext cx="1828800" cy="4794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def main():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104900" y="2754313"/>
            <a:ext cx="56388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&gt;python program.py -v input.dat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802063" y="3135313"/>
            <a:ext cx="609600" cy="4572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4510088" y="3135313"/>
            <a:ext cx="609600" cy="4572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5304" name="Rectangle 10"/>
          <p:cNvSpPr>
            <a:spLocks noChangeArrowheads="1"/>
          </p:cNvSpPr>
          <p:nvPr/>
        </p:nvSpPr>
        <p:spPr bwMode="auto">
          <a:xfrm>
            <a:off x="2057400" y="4724400"/>
            <a:ext cx="3200400" cy="1016000"/>
          </a:xfrm>
          <a:prstGeom prst="rect">
            <a:avLst/>
          </a:prstGeom>
          <a:solidFill>
            <a:srgbClr val="FAE1A4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Consolas" pitchFamily="49" charset="0"/>
                <a:cs typeface="Consolas" pitchFamily="49" charset="0"/>
              </a:rPr>
              <a:t>argv[0]: "program.py"</a:t>
            </a:r>
          </a:p>
          <a:p>
            <a:r>
              <a:rPr lang="en-US" sz="2000">
                <a:latin typeface="Consolas" pitchFamily="49" charset="0"/>
              </a:rPr>
              <a:t>argv[1]: "-v"</a:t>
            </a:r>
          </a:p>
          <a:p>
            <a:r>
              <a:rPr lang="en-US" sz="2000">
                <a:latin typeface="Consolas" pitchFamily="49" charset="0"/>
              </a:rPr>
              <a:t>argv[2]: "input.dat"</a:t>
            </a:r>
          </a:p>
        </p:txBody>
      </p:sp>
      <p:sp>
        <p:nvSpPr>
          <p:cNvPr id="55305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5530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8C980E70-957F-41FD-AECA-C6560316D572}" type="slidenum">
              <a:rPr lang="en-US" smtClean="0">
                <a:latin typeface="Arial" charset="0"/>
                <a:cs typeface="Arial" charset="0"/>
              </a:rPr>
              <a:pPr/>
              <a:t>45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Caesar Cipher Example</a:t>
            </a:r>
          </a:p>
        </p:txBody>
      </p:sp>
      <p:sp>
        <p:nvSpPr>
          <p:cNvPr id="56323" name="Content Placeholder 9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1219200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Write a command line program that uses character replacement (Caesar cipher) to:</a:t>
            </a:r>
          </a:p>
          <a:p>
            <a:pPr marL="914400" lvl="1" indent="-457200">
              <a:buFont typeface="Wingdings" pitchFamily="2" charset="2"/>
              <a:buAutoNum type="arabicParenR"/>
            </a:pPr>
            <a:r>
              <a:rPr lang="en-US" sz="2400" smtClean="0">
                <a:ea typeface="ＭＳ Ｐゴシック" pitchFamily="34" charset="-128"/>
              </a:rPr>
              <a:t>Encrypt a file provided input and output file names</a:t>
            </a:r>
          </a:p>
          <a:p>
            <a:pPr marL="914400" lvl="1" indent="-457200"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  <a:p>
            <a:pPr marL="914400" lvl="1" indent="-457200">
              <a:buFont typeface="Arial" charset="0"/>
              <a:buAutoNum type="arabicParenR" startAt="2"/>
            </a:pPr>
            <a:r>
              <a:rPr lang="en-US" sz="2400" smtClean="0">
                <a:ea typeface="ＭＳ Ｐゴシック" pitchFamily="34" charset="-128"/>
              </a:rPr>
              <a:t>Decrypt a file as an option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295400" y="2362200"/>
            <a:ext cx="58674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fr-FR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python cipher.py input.txt encrypt.txt</a:t>
            </a:r>
            <a:endParaRPr lang="en-US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295400" y="3276600"/>
            <a:ext cx="58674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1800" dirty="0">
                <a:latin typeface="Consolas" pitchFamily="49" charset="0"/>
                <a:cs typeface="Consolas" pitchFamily="49" charset="0"/>
              </a:rPr>
              <a:t> python cipher.py -d encrypt.txt output.txt</a:t>
            </a:r>
            <a:endParaRPr lang="en-US" sz="1800" b="1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6326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56327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38597053-264A-4AFB-A619-E05FADD26A47}" type="slidenum">
              <a:rPr lang="en-US" smtClean="0">
                <a:latin typeface="Arial" charset="0"/>
                <a:cs typeface="Arial" charset="0"/>
              </a:rPr>
              <a:pPr/>
              <a:t>46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56328" name="Picture 1" descr="bjlo_ch07_FIg1.pd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913188"/>
            <a:ext cx="78025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Cipher.py (1)</a:t>
            </a:r>
          </a:p>
        </p:txBody>
      </p:sp>
      <p:sp>
        <p:nvSpPr>
          <p:cNvPr id="57347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57348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15B20D41-A8F3-4FED-B2E9-BE29146FCDAB}" type="slidenum">
              <a:rPr lang="en-US" smtClean="0">
                <a:latin typeface="Arial" charset="0"/>
                <a:cs typeface="Arial" charset="0"/>
              </a:rPr>
              <a:pPr/>
              <a:t>47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57349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46613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Cipher.py (2)</a:t>
            </a:r>
          </a:p>
        </p:txBody>
      </p:sp>
      <p:sp>
        <p:nvSpPr>
          <p:cNvPr id="58371" name="TextBox 6"/>
          <p:cNvSpPr txBox="1">
            <a:spLocks noChangeArrowheads="1"/>
          </p:cNvSpPr>
          <p:nvPr/>
        </p:nvSpPr>
        <p:spPr bwMode="auto">
          <a:xfrm>
            <a:off x="4800600" y="1447800"/>
            <a:ext cx="3657600" cy="708025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cs typeface="Arial" charset="0"/>
              </a:rPr>
              <a:t>If the switch “</a:t>
            </a:r>
            <a:r>
              <a:rPr lang="en-US" sz="2000">
                <a:latin typeface="Consolas" pitchFamily="49" charset="0"/>
                <a:cs typeface="Consolas" pitchFamily="49" charset="0"/>
              </a:rPr>
              <a:t>-</a:t>
            </a:r>
            <a:r>
              <a:rPr lang="en-US" sz="2000">
                <a:cs typeface="Arial" charset="0"/>
              </a:rPr>
              <a:t>”is present, it is the first argument</a:t>
            </a:r>
          </a:p>
        </p:txBody>
      </p:sp>
      <p:sp>
        <p:nvSpPr>
          <p:cNvPr id="5837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58373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FA6BC124-8279-4168-A502-2485793A27FF}" type="slidenum">
              <a:rPr lang="en-US" smtClean="0">
                <a:latin typeface="Arial" charset="0"/>
                <a:cs typeface="Arial" charset="0"/>
              </a:rPr>
              <a:pPr/>
              <a:t>48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58374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41400"/>
            <a:ext cx="4419600" cy="544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TextBox 7"/>
          <p:cNvSpPr txBox="1">
            <a:spLocks noChangeArrowheads="1"/>
          </p:cNvSpPr>
          <p:nvPr/>
        </p:nvSpPr>
        <p:spPr bwMode="auto">
          <a:xfrm>
            <a:off x="3886200" y="5562600"/>
            <a:ext cx="3200400" cy="708025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cs typeface="Arial" charset="0"/>
              </a:rPr>
              <a:t>Call the usage function to print helpful instructions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Cipher.py (3)</a:t>
            </a:r>
          </a:p>
        </p:txBody>
      </p:sp>
      <p:sp>
        <p:nvSpPr>
          <p:cNvPr id="59395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5939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4ECCCBBA-4AD9-4E9D-9255-B980866D5D3D}" type="slidenum">
              <a:rPr lang="en-US" smtClean="0">
                <a:latin typeface="Arial" charset="0"/>
                <a:cs typeface="Arial" charset="0"/>
              </a:rPr>
              <a:pPr/>
              <a:t>49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59397" name="Picture 1"/>
          <p:cNvPicPr>
            <a:picLocks noChangeAspect="1"/>
          </p:cNvPicPr>
          <p:nvPr/>
        </p:nvPicPr>
        <p:blipFill>
          <a:blip r:embed="rId2" cstate="print"/>
          <a:srcRect t="8549"/>
          <a:stretch>
            <a:fillRect/>
          </a:stretch>
        </p:blipFill>
        <p:spPr bwMode="auto">
          <a:xfrm>
            <a:off x="285750" y="1204913"/>
            <a:ext cx="5276850" cy="364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TextBox 8"/>
          <p:cNvSpPr txBox="1">
            <a:spLocks noChangeArrowheads="1"/>
          </p:cNvSpPr>
          <p:nvPr/>
        </p:nvSpPr>
        <p:spPr bwMode="auto">
          <a:xfrm>
            <a:off x="3771900" y="4143375"/>
            <a:ext cx="3581400" cy="708025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cs typeface="Arial" charset="0"/>
              </a:rPr>
              <a:t>Don</a:t>
            </a:r>
            <a:r>
              <a:rPr lang="en-US" altLang="en-US" sz="2000">
                <a:cs typeface="Arial" charset="0"/>
              </a:rPr>
              <a:t>’</a:t>
            </a:r>
            <a:r>
              <a:rPr lang="en-US" sz="2000">
                <a:cs typeface="Arial" charset="0"/>
              </a:rPr>
              <a:t>t</a:t>
            </a:r>
            <a:r>
              <a:rPr lang="en-US" altLang="ja-JP" sz="2000">
                <a:cs typeface="Arial" charset="0"/>
              </a:rPr>
              <a:t> forget the close the files!</a:t>
            </a:r>
            <a:endParaRPr lang="en-US" sz="2000">
              <a:cs typeface="Arial" charset="0"/>
            </a:endParaRPr>
          </a:p>
        </p:txBody>
      </p:sp>
      <p:pic>
        <p:nvPicPr>
          <p:cNvPr id="59399" name="Picture 2"/>
          <p:cNvPicPr>
            <a:picLocks noChangeAspect="1"/>
          </p:cNvPicPr>
          <p:nvPr/>
        </p:nvPicPr>
        <p:blipFill>
          <a:blip r:embed="rId3" cstate="print"/>
          <a:srcRect l="1991" t="19507"/>
          <a:stretch>
            <a:fillRect/>
          </a:stretch>
        </p:blipFill>
        <p:spPr bwMode="auto">
          <a:xfrm>
            <a:off x="381000" y="4992688"/>
            <a:ext cx="7715250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0" name="TextBox 8"/>
          <p:cNvSpPr txBox="1">
            <a:spLocks noChangeArrowheads="1"/>
          </p:cNvSpPr>
          <p:nvPr/>
        </p:nvSpPr>
        <p:spPr bwMode="auto">
          <a:xfrm>
            <a:off x="4610100" y="5429250"/>
            <a:ext cx="3962400" cy="400050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cs typeface="Arial" charset="0"/>
              </a:rPr>
              <a:t>Example of a </a:t>
            </a:r>
            <a:r>
              <a:rPr lang="ja-JP" altLang="en-US" sz="2000">
                <a:cs typeface="Arial" charset="0"/>
              </a:rPr>
              <a:t>‘</a:t>
            </a:r>
            <a:r>
              <a:rPr lang="en-US" altLang="ja-JP" sz="2000">
                <a:cs typeface="Arial" charset="0"/>
              </a:rPr>
              <a:t>usage</a:t>
            </a:r>
            <a:r>
              <a:rPr lang="ja-JP" altLang="en-US" sz="2000">
                <a:cs typeface="Arial" charset="0"/>
              </a:rPr>
              <a:t>’</a:t>
            </a:r>
            <a:r>
              <a:rPr lang="en-US" altLang="ja-JP" sz="2000">
                <a:cs typeface="Arial" charset="0"/>
              </a:rPr>
              <a:t> function</a:t>
            </a:r>
            <a:endParaRPr lang="en-US" sz="2000">
              <a:cs typeface="Arial" charset="0"/>
            </a:endParaRPr>
          </a:p>
        </p:txBody>
      </p:sp>
      <p:sp>
        <p:nvSpPr>
          <p:cNvPr id="59401" name="TextBox 7"/>
          <p:cNvSpPr txBox="1">
            <a:spLocks noChangeArrowheads="1"/>
          </p:cNvSpPr>
          <p:nvPr/>
        </p:nvSpPr>
        <p:spPr bwMode="auto">
          <a:xfrm>
            <a:off x="5943600" y="2520950"/>
            <a:ext cx="1981200" cy="1322388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cs typeface="Arial" charset="0"/>
              </a:rPr>
              <a:t>Process the input file one character at a time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Opening Files: Reading (1)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4102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800" smtClean="0">
                <a:ea typeface="ＭＳ Ｐゴシック" pitchFamily="34" charset="-128"/>
              </a:rPr>
              <a:t>To access a file, you must first </a:t>
            </a:r>
            <a:r>
              <a:rPr lang="en-US" sz="2800" i="1" smtClean="0">
                <a:ea typeface="ＭＳ Ｐゴシック" pitchFamily="34" charset="-128"/>
              </a:rPr>
              <a:t>open </a:t>
            </a:r>
            <a:r>
              <a:rPr lang="en-US" sz="2800" smtClean="0">
                <a:ea typeface="ＭＳ Ｐゴシック" pitchFamily="34" charset="-128"/>
              </a:rPr>
              <a:t>it.</a:t>
            </a:r>
          </a:p>
          <a:p>
            <a:r>
              <a:rPr lang="en-US" sz="2800" smtClean="0">
                <a:ea typeface="ＭＳ Ｐゴシック" pitchFamily="34" charset="-128"/>
              </a:rPr>
              <a:t>Suppose you want to read data from a file named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input.txt</a:t>
            </a:r>
            <a:r>
              <a:rPr lang="en-US" sz="2800" smtClean="0">
                <a:ea typeface="ＭＳ Ｐゴシック" pitchFamily="34" charset="-128"/>
              </a:rPr>
              <a:t>, located in the same directory as the program.</a:t>
            </a:r>
          </a:p>
          <a:p>
            <a:r>
              <a:rPr lang="en-US" sz="2800" smtClean="0">
                <a:ea typeface="ＭＳ Ｐゴシック" pitchFamily="34" charset="-128"/>
              </a:rPr>
              <a:t>To open a file for reading, you must provide the name of the file as the first argument to the open function and the string "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</a:t>
            </a:r>
            <a:r>
              <a:rPr lang="en-US" sz="2800" smtClean="0">
                <a:ea typeface="ＭＳ Ｐゴシック" pitchFamily="34" charset="-128"/>
              </a:rPr>
              <a:t>" as the second argument:</a:t>
            </a:r>
          </a:p>
          <a:p>
            <a:endParaRPr lang="en-US" sz="2800" smtClean="0">
              <a:ea typeface="ＭＳ Ｐゴシック" pitchFamily="34" charset="-128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39775" y="4800600"/>
            <a:ext cx="6248400" cy="45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infile = </a:t>
            </a:r>
            <a:r>
              <a:rPr lang="en-US" sz="24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open(</a:t>
            </a:r>
            <a:r>
              <a:rPr lang="en-US" sz="2400" dirty="0">
                <a:latin typeface="Consolas" pitchFamily="49" charset="0"/>
                <a:cs typeface="Consolas" pitchFamily="49" charset="0"/>
              </a:rPr>
              <a:t>"input.txt", "r"</a:t>
            </a:r>
            <a:r>
              <a:rPr lang="en-US" sz="24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2200" b="1" kern="0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341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434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DCEC16B-7C92-4862-9117-FFC608E5E84E}" type="slidenum">
              <a:rPr lang="en-US" smtClean="0">
                <a:latin typeface="Arial" charset="0"/>
                <a:cs typeface="Arial" charset="0"/>
              </a:rPr>
              <a:pPr/>
              <a:t>5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latin typeface="Arial Black" pitchFamily="34" charset="0"/>
                <a:ea typeface="ＭＳ Ｐゴシック" pitchFamily="34" charset="-128"/>
              </a:rPr>
              <a:t>Cipher.py (4)</a:t>
            </a:r>
          </a:p>
        </p:txBody>
      </p:sp>
      <p:sp>
        <p:nvSpPr>
          <p:cNvPr id="60419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6042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98CB5610-B421-43EC-B8B6-1A097E212E00}" type="slidenum">
              <a:rPr lang="en-US" smtClean="0">
                <a:latin typeface="Arial" charset="0"/>
                <a:cs typeface="Arial" charset="0"/>
              </a:rPr>
              <a:pPr/>
              <a:t>50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60421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81534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2" name="TextBox 7"/>
          <p:cNvSpPr txBox="1">
            <a:spLocks noChangeArrowheads="1"/>
          </p:cNvSpPr>
          <p:nvPr/>
        </p:nvSpPr>
        <p:spPr bwMode="auto">
          <a:xfrm>
            <a:off x="6019800" y="5410200"/>
            <a:ext cx="2743200" cy="1016000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cs typeface="Arial" charset="0"/>
              </a:rPr>
              <a:t>Function that encrypts the text using the Caesar cipher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467600" cy="715962"/>
          </a:xfrm>
        </p:spPr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Steps to Processing Text Files</a:t>
            </a:r>
          </a:p>
        </p:txBody>
      </p:sp>
      <p:sp>
        <p:nvSpPr>
          <p:cNvPr id="61443" name="TextBox 10"/>
          <p:cNvSpPr txBox="1">
            <a:spLocks noChangeArrowheads="1"/>
          </p:cNvSpPr>
          <p:nvPr/>
        </p:nvSpPr>
        <p:spPr bwMode="auto">
          <a:xfrm>
            <a:off x="381000" y="1066800"/>
            <a:ext cx="82296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cs typeface="Arial" charset="0"/>
              </a:rPr>
              <a:t>Read two country data files, </a:t>
            </a:r>
            <a:r>
              <a:rPr lang="en-US" sz="2400">
                <a:latin typeface="Consolas" pitchFamily="49" charset="0"/>
                <a:cs typeface="Consolas" pitchFamily="49" charset="0"/>
              </a:rPr>
              <a:t>worldpop.txt</a:t>
            </a:r>
            <a:r>
              <a:rPr lang="en-US" sz="2400">
                <a:cs typeface="Arial" charset="0"/>
              </a:rPr>
              <a:t> and </a:t>
            </a:r>
            <a:r>
              <a:rPr lang="en-US" sz="2400">
                <a:latin typeface="Consolas" pitchFamily="49" charset="0"/>
                <a:cs typeface="Consolas" pitchFamily="49" charset="0"/>
              </a:rPr>
              <a:t>worldarea.txt</a:t>
            </a:r>
            <a:r>
              <a:rPr lang="en-US" sz="2400">
                <a:cs typeface="Arial" charset="0"/>
              </a:rPr>
              <a:t>.  </a:t>
            </a:r>
          </a:p>
          <a:p>
            <a:endParaRPr lang="en-US" sz="2400">
              <a:cs typeface="Arial" charset="0"/>
            </a:endParaRPr>
          </a:p>
          <a:p>
            <a:r>
              <a:rPr lang="en-US" sz="2400">
                <a:cs typeface="Arial" charset="0"/>
              </a:rPr>
              <a:t>Write a file </a:t>
            </a:r>
            <a:r>
              <a:rPr lang="en-US" sz="2400">
                <a:latin typeface="Consolas" pitchFamily="49" charset="0"/>
                <a:cs typeface="Consolas" pitchFamily="49" charset="0"/>
              </a:rPr>
              <a:t>world_pop_density.tx</a:t>
            </a:r>
            <a:r>
              <a:rPr lang="en-US" sz="2400">
                <a:cs typeface="Arial" charset="0"/>
              </a:rPr>
              <a:t>t that contains country names and population densities with the country names aligned left and the numbers aligned right.</a:t>
            </a:r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457200" y="3429000"/>
            <a:ext cx="2971800" cy="1981200"/>
          </a:xfrm>
          <a:prstGeom prst="rect">
            <a:avLst/>
          </a:prstGeom>
          <a:solidFill>
            <a:srgbClr val="FAE1A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Afghanistan      	     50.56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Akrotiri        	   127.64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Albania         	   125.91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Algria           	     14.18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American Samoa    288.92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400" kern="0" dirty="0">
                <a:latin typeface="Times New Roman" pitchFamily="18" charset="0"/>
                <a:cs typeface="Times New Roman" pitchFamily="18" charset="0"/>
              </a:rPr>
              <a:t>. . .</a:t>
            </a:r>
            <a:endParaRPr lang="en-US" sz="2400" kern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5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6144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0D0F253-FF57-4BC3-AFDD-A61092F54FB1}" type="slidenum">
              <a:rPr lang="en-US" smtClean="0">
                <a:latin typeface="Arial" charset="0"/>
                <a:cs typeface="Arial" charset="0"/>
              </a:rPr>
              <a:pPr/>
              <a:t>51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Steps to Processing Te</a:t>
            </a:r>
            <a:r>
              <a:rPr lang="en-US" smtClean="0">
                <a:ea typeface="ＭＳ Ｐゴシック" pitchFamily="34" charset="-128"/>
              </a:rPr>
              <a:t>xt Files</a:t>
            </a:r>
          </a:p>
        </p:txBody>
      </p:sp>
      <p:sp>
        <p:nvSpPr>
          <p:cNvPr id="6246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6246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F21E492-07DE-4938-A915-BBFF00FE0E6C}" type="slidenum">
              <a:rPr lang="en-US" smtClean="0">
                <a:latin typeface="Arial" charset="0"/>
                <a:cs typeface="Arial" charset="0"/>
              </a:rPr>
              <a:pPr/>
              <a:t>52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246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00"/>
              </a:spcBef>
              <a:buFont typeface="Wingdings" pitchFamily="2" charset="2"/>
              <a:buNone/>
            </a:pPr>
            <a:r>
              <a:rPr lang="en-US" sz="2800" smtClean="0">
                <a:ea typeface="ＭＳ Ｐゴシック" pitchFamily="34" charset="-128"/>
              </a:rPr>
              <a:t>1) Understand the Processing Task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r>
              <a:rPr lang="en-US" sz="2500" smtClean="0">
                <a:ea typeface="ＭＳ Ｐゴシック" pitchFamily="34" charset="-128"/>
              </a:rPr>
              <a:t>   -- Process </a:t>
            </a:r>
            <a:r>
              <a:rPr lang="ja-JP" altLang="en-US" sz="2500" smtClean="0">
                <a:ea typeface="ＭＳ Ｐゴシック" pitchFamily="34" charset="-128"/>
              </a:rPr>
              <a:t>‘</a:t>
            </a:r>
            <a:r>
              <a:rPr lang="en-US" altLang="ja-JP" sz="2500" smtClean="0">
                <a:ea typeface="ＭＳ Ｐゴシック" pitchFamily="34" charset="-128"/>
              </a:rPr>
              <a:t>on the go</a:t>
            </a:r>
            <a:r>
              <a:rPr lang="ja-JP" altLang="en-US" sz="2500" smtClean="0">
                <a:ea typeface="ＭＳ Ｐゴシック" pitchFamily="34" charset="-128"/>
              </a:rPr>
              <a:t>’</a:t>
            </a:r>
            <a:r>
              <a:rPr lang="en-US" altLang="ja-JP" sz="2500" smtClean="0">
                <a:ea typeface="ＭＳ Ｐゴシック" pitchFamily="34" charset="-128"/>
              </a:rPr>
              <a:t> or store data and then process?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r>
              <a:rPr lang="en-US" sz="2800" smtClean="0">
                <a:ea typeface="ＭＳ Ｐゴシック" pitchFamily="34" charset="-128"/>
              </a:rPr>
              <a:t>2) Determine which files you need to read and write.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r>
              <a:rPr lang="en-US" sz="2800" smtClean="0">
                <a:ea typeface="ＭＳ Ｐゴシック" pitchFamily="34" charset="-128"/>
              </a:rPr>
              <a:t>3) Choose a mechanism for obtaining the file names.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r>
              <a:rPr lang="en-US" sz="2800" smtClean="0">
                <a:ea typeface="ＭＳ Ｐゴシック" pitchFamily="34" charset="-128"/>
              </a:rPr>
              <a:t>4) Choose between iterating over the file or reading individual lines.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r>
              <a:rPr lang="en-US" sz="2500" smtClean="0">
                <a:ea typeface="ＭＳ Ｐゴシック" pitchFamily="34" charset="-128"/>
              </a:rPr>
              <a:t>  -- If all data is on one line, normally use line input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r>
              <a:rPr lang="en-US" sz="2800" smtClean="0">
                <a:ea typeface="ＭＳ Ｐゴシック" pitchFamily="34" charset="-128"/>
              </a:rPr>
              <a:t>5) With line-oriented input, extract required data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r>
              <a:rPr lang="en-US" sz="2500" smtClean="0">
                <a:ea typeface="ＭＳ Ｐゴシック" pitchFamily="34" charset="-128"/>
              </a:rPr>
              <a:t>  -- Examine the line and plan for whitespace, delimiters…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r>
              <a:rPr lang="en-US" sz="2800" smtClean="0">
                <a:ea typeface="ＭＳ Ｐゴシック" pitchFamily="34" charset="-128"/>
              </a:rPr>
              <a:t>6) Use functions to factor out common tasks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7467600" cy="715962"/>
          </a:xfrm>
        </p:spPr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Processing Text Files: Pseudocode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209550" y="1219200"/>
            <a:ext cx="8458200" cy="4038600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2800" smtClean="0">
                <a:ea typeface="ＭＳ Ｐゴシック" pitchFamily="34" charset="-128"/>
              </a:rPr>
              <a:t>Step 1:  Understand the Task</a:t>
            </a:r>
          </a:p>
          <a:p>
            <a:pPr>
              <a:spcBef>
                <a:spcPts val="200"/>
              </a:spcBef>
            </a:pPr>
            <a:r>
              <a:rPr lang="en-US" sz="2400" smtClean="0">
                <a:latin typeface="Comic Sans MS" pitchFamily="66" charset="0"/>
                <a:ea typeface="ＭＳ Ｐゴシック" pitchFamily="34" charset="-128"/>
              </a:rPr>
              <a:t>While there are more lines to be read</a:t>
            </a:r>
          </a:p>
          <a:p>
            <a:pPr marL="457200" lvl="1" indent="0">
              <a:spcBef>
                <a:spcPts val="200"/>
              </a:spcBef>
              <a:buFont typeface="Wingdings" pitchFamily="2" charset="2"/>
              <a:buNone/>
            </a:pPr>
            <a:r>
              <a:rPr lang="en-US" sz="2400" smtClean="0">
                <a:latin typeface="Comic Sans MS" pitchFamily="66" charset="0"/>
                <a:ea typeface="ＭＳ Ｐゴシック" pitchFamily="34" charset="-128"/>
              </a:rPr>
              <a:t>   Read a line from each file</a:t>
            </a:r>
          </a:p>
          <a:p>
            <a:pPr marL="457200" lvl="1" indent="0">
              <a:spcBef>
                <a:spcPts val="200"/>
              </a:spcBef>
              <a:buFont typeface="Wingdings" pitchFamily="2" charset="2"/>
              <a:buNone/>
            </a:pPr>
            <a:r>
              <a:rPr lang="en-US" sz="2400" smtClean="0">
                <a:latin typeface="Comic Sans MS" pitchFamily="66" charset="0"/>
                <a:ea typeface="ＭＳ Ｐゴシック" pitchFamily="34" charset="-128"/>
              </a:rPr>
              <a:t>   Extract the country name</a:t>
            </a:r>
          </a:p>
          <a:p>
            <a:pPr marL="457200" lvl="1" indent="0">
              <a:spcBef>
                <a:spcPts val="200"/>
              </a:spcBef>
              <a:buFont typeface="Wingdings" pitchFamily="2" charset="2"/>
              <a:buNone/>
            </a:pPr>
            <a:r>
              <a:rPr lang="en-US" sz="2400" smtClean="0">
                <a:latin typeface="Comic Sans MS" pitchFamily="66" charset="0"/>
                <a:ea typeface="ＭＳ Ｐゴシック" pitchFamily="34" charset="-128"/>
              </a:rPr>
              <a:t>   population = number following the country name in  </a:t>
            </a:r>
            <a:br>
              <a:rPr lang="en-US" sz="2400" smtClean="0">
                <a:latin typeface="Comic Sans MS" pitchFamily="66" charset="0"/>
                <a:ea typeface="ＭＳ Ｐゴシック" pitchFamily="34" charset="-128"/>
              </a:rPr>
            </a:br>
            <a:r>
              <a:rPr lang="en-US" sz="2400" smtClean="0">
                <a:latin typeface="Comic Sans MS" pitchFamily="66" charset="0"/>
                <a:ea typeface="ＭＳ Ｐゴシック" pitchFamily="34" charset="-128"/>
              </a:rPr>
              <a:t>      the line from the first file</a:t>
            </a:r>
          </a:p>
          <a:p>
            <a:pPr marL="457200" lvl="1" indent="0">
              <a:spcBef>
                <a:spcPts val="200"/>
              </a:spcBef>
              <a:buFont typeface="Wingdings" pitchFamily="2" charset="2"/>
              <a:buNone/>
            </a:pPr>
            <a:r>
              <a:rPr lang="en-US" sz="2400" smtClean="0">
                <a:latin typeface="Comic Sans MS" pitchFamily="66" charset="0"/>
                <a:ea typeface="ＭＳ Ｐゴシック" pitchFamily="34" charset="-128"/>
              </a:rPr>
              <a:t>   area = number following the country name in the line   </a:t>
            </a:r>
            <a:br>
              <a:rPr lang="en-US" sz="2400" smtClean="0">
                <a:latin typeface="Comic Sans MS" pitchFamily="66" charset="0"/>
                <a:ea typeface="ＭＳ Ｐゴシック" pitchFamily="34" charset="-128"/>
              </a:rPr>
            </a:br>
            <a:r>
              <a:rPr lang="en-US" sz="2400" smtClean="0">
                <a:latin typeface="Comic Sans MS" pitchFamily="66" charset="0"/>
                <a:ea typeface="ＭＳ Ｐゴシック" pitchFamily="34" charset="-128"/>
              </a:rPr>
              <a:t>      from the second file</a:t>
            </a:r>
          </a:p>
          <a:p>
            <a:pPr marL="457200" lvl="1" indent="0">
              <a:spcBef>
                <a:spcPts val="200"/>
              </a:spcBef>
              <a:buFont typeface="Wingdings" pitchFamily="2" charset="2"/>
              <a:buNone/>
            </a:pPr>
            <a:r>
              <a:rPr lang="en-US" sz="2400" smtClean="0">
                <a:latin typeface="Comic Sans MS" pitchFamily="66" charset="0"/>
                <a:ea typeface="ＭＳ Ｐゴシック" pitchFamily="34" charset="-128"/>
              </a:rPr>
              <a:t>   If area != 0</a:t>
            </a:r>
          </a:p>
          <a:p>
            <a:pPr marL="914400" lvl="2" indent="0">
              <a:spcBef>
                <a:spcPts val="200"/>
              </a:spcBef>
              <a:buFontTx/>
              <a:buNone/>
            </a:pPr>
            <a:r>
              <a:rPr lang="en-US" smtClean="0">
                <a:latin typeface="Comic Sans MS" pitchFamily="66" charset="0"/>
                <a:ea typeface="ＭＳ Ｐゴシック" pitchFamily="34" charset="-128"/>
              </a:rPr>
              <a:t>   density = population / area</a:t>
            </a:r>
          </a:p>
          <a:p>
            <a:pPr marL="457200" lvl="1" indent="0">
              <a:spcBef>
                <a:spcPts val="200"/>
              </a:spcBef>
              <a:buFont typeface="Wingdings" pitchFamily="2" charset="2"/>
              <a:buNone/>
            </a:pPr>
            <a:r>
              <a:rPr lang="en-US" sz="2400" smtClean="0">
                <a:latin typeface="Comic Sans MS" pitchFamily="66" charset="0"/>
                <a:ea typeface="ＭＳ Ｐゴシック" pitchFamily="34" charset="-128"/>
              </a:rPr>
              <a:t>   Print country name and density</a:t>
            </a:r>
          </a:p>
          <a:p>
            <a:pPr>
              <a:spcBef>
                <a:spcPts val="200"/>
              </a:spcBef>
            </a:pPr>
            <a:r>
              <a:rPr lang="en-US" sz="2800" smtClean="0">
                <a:ea typeface="ＭＳ Ｐゴシック" pitchFamily="34" charset="-128"/>
              </a:rPr>
              <a:t>(The other steps either don‘t require pseudo code or were covered previously).</a:t>
            </a:r>
          </a:p>
        </p:txBody>
      </p:sp>
      <p:sp>
        <p:nvSpPr>
          <p:cNvPr id="6349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63493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CD75A642-B4EB-43FB-ABAE-DA59C4E6F449}" type="slidenum">
              <a:rPr lang="en-US" smtClean="0">
                <a:latin typeface="Arial" charset="0"/>
                <a:cs typeface="Arial" charset="0"/>
              </a:rPr>
              <a:pPr/>
              <a:t>53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7" name="Content Placeholder 8"/>
          <p:cNvSpPr txBox="1">
            <a:spLocks/>
          </p:cNvSpPr>
          <p:nvPr/>
        </p:nvSpPr>
        <p:spPr bwMode="auto">
          <a:xfrm>
            <a:off x="6172200" y="1066800"/>
            <a:ext cx="2971800" cy="1600200"/>
          </a:xfrm>
          <a:prstGeom prst="rect">
            <a:avLst/>
          </a:prstGeom>
          <a:solidFill>
            <a:srgbClr val="FAE1A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Afghanistan      	     50.56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Akrotiri        	   127.64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Albania         	   125.91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Algria           	     14.18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it-IT" sz="2000" kern="0" dirty="0">
                <a:latin typeface="Times New Roman" pitchFamily="18" charset="0"/>
                <a:cs typeface="Times New Roman" pitchFamily="18" charset="0"/>
              </a:rPr>
              <a:t>American Samoa    288.92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7.4 Binary Files and Random Access (Optional)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 smtClean="0"/>
              <a:t>Text files</a:t>
            </a:r>
          </a:p>
          <a:p>
            <a:pPr lvl="1">
              <a:defRPr/>
            </a:pPr>
            <a:r>
              <a:rPr lang="en-US" sz="2400" dirty="0"/>
              <a:t>D</a:t>
            </a:r>
            <a:r>
              <a:rPr lang="en-US" sz="2400" dirty="0" smtClean="0"/>
              <a:t>ata </a:t>
            </a:r>
            <a:r>
              <a:rPr lang="en-US" sz="2400" dirty="0"/>
              <a:t>items are represented in human-readable form as </a:t>
            </a:r>
            <a:r>
              <a:rPr lang="en-US" sz="2400" dirty="0" smtClean="0"/>
              <a:t>a sequence </a:t>
            </a:r>
            <a:r>
              <a:rPr lang="en-US" sz="2400" dirty="0"/>
              <a:t>of </a:t>
            </a:r>
            <a:r>
              <a:rPr lang="en-US" sz="2400" dirty="0" smtClean="0"/>
              <a:t>characters.</a:t>
            </a:r>
          </a:p>
          <a:p>
            <a:pPr lvl="1">
              <a:defRPr/>
            </a:pPr>
            <a:r>
              <a:rPr lang="en-US" sz="2400" dirty="0" smtClean="0"/>
              <a:t>For </a:t>
            </a:r>
            <a:r>
              <a:rPr lang="en-US" sz="2400" dirty="0"/>
              <a:t>example, in text form, the integer 12,345 is stored as </a:t>
            </a:r>
            <a:r>
              <a:rPr lang="en-US" sz="2400" dirty="0" smtClean="0"/>
              <a:t>the sequence </a:t>
            </a:r>
            <a:r>
              <a:rPr lang="en-US" sz="2400" dirty="0"/>
              <a:t>of five characters:</a:t>
            </a:r>
          </a:p>
          <a:p>
            <a:pPr marL="857250" lvl="2" indent="0">
              <a:buFontTx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"1" "2" "3" "4" "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5“</a:t>
            </a:r>
          </a:p>
          <a:p>
            <a:pPr marL="514350" indent="-457200">
              <a:defRPr/>
            </a:pPr>
            <a:r>
              <a:rPr lang="en-US" sz="2800" dirty="0" smtClean="0">
                <a:cs typeface="Consolas" pitchFamily="49" charset="0"/>
              </a:rPr>
              <a:t>Binary files</a:t>
            </a:r>
          </a:p>
          <a:p>
            <a:pPr lvl="1">
              <a:defRPr/>
            </a:pPr>
            <a:r>
              <a:rPr lang="en-US" sz="2400" dirty="0"/>
              <a:t>D</a:t>
            </a:r>
            <a:r>
              <a:rPr lang="en-US" sz="2400" dirty="0" smtClean="0"/>
              <a:t>ata </a:t>
            </a:r>
            <a:r>
              <a:rPr lang="en-US" sz="2400" dirty="0"/>
              <a:t>items are represented in bytes. A byte is composed of 8 </a:t>
            </a:r>
            <a:r>
              <a:rPr lang="en-US" sz="2400" dirty="0" smtClean="0"/>
              <a:t>bits, each </a:t>
            </a:r>
            <a:r>
              <a:rPr lang="en-US" sz="2400" dirty="0"/>
              <a:t>of which can be 0 or 1</a:t>
            </a:r>
            <a:r>
              <a:rPr lang="en-US" sz="2400" dirty="0" smtClean="0"/>
              <a:t>.</a:t>
            </a:r>
          </a:p>
          <a:p>
            <a:pPr lvl="1">
              <a:defRPr/>
            </a:pPr>
            <a:r>
              <a:rPr lang="en-US" sz="2400" dirty="0"/>
              <a:t>For example, the integer 123,456 can be stored as</a:t>
            </a:r>
          </a:p>
          <a:p>
            <a:pPr marL="914400" lvl="2" indent="0">
              <a:buFontTx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64 226 1 0</a:t>
            </a:r>
          </a:p>
          <a:p>
            <a:pPr lvl="1">
              <a:defRPr/>
            </a:pPr>
            <a:r>
              <a:rPr lang="en-US" sz="2400" dirty="0"/>
              <a:t>(because 123,456 = 64 + 226 · 256 + 1 · 256</a:t>
            </a:r>
            <a:r>
              <a:rPr lang="en-US" sz="2400" baseline="30000" dirty="0"/>
              <a:t>2</a:t>
            </a:r>
            <a:r>
              <a:rPr lang="en-US" sz="2400" dirty="0"/>
              <a:t>).</a:t>
            </a:r>
            <a:endParaRPr lang="en-US" sz="24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451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6451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9815EBA-D009-4497-8696-F25E7AA2C724}" type="slidenum">
              <a:rPr lang="en-US" smtClean="0">
                <a:latin typeface="Arial" charset="0"/>
                <a:cs typeface="Arial" charset="0"/>
              </a:rPr>
              <a:pPr/>
              <a:t>54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More On Binary Files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Efficient: as you can see from our example, it takes fewer bytes than digits to store an integer.</a:t>
            </a:r>
          </a:p>
          <a:p>
            <a:r>
              <a:rPr lang="en-US" sz="2800" smtClean="0">
                <a:ea typeface="ＭＳ Ｐゴシック" pitchFamily="34" charset="-128"/>
              </a:rPr>
              <a:t>If you load a binary file into a text editor, you will not be able to view its contents.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Files containing images and sounds usually store their information in binary format.</a:t>
            </a:r>
            <a:endParaRPr lang="en-US" sz="6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Processing binary files requires programs written explicitly for reading or writing the binary data.</a:t>
            </a:r>
          </a:p>
        </p:txBody>
      </p:sp>
      <p:sp>
        <p:nvSpPr>
          <p:cNvPr id="655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6554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4CDDC3F9-DD8B-4944-B327-A6E85A4C1367}" type="slidenum">
              <a:rPr lang="en-US" smtClean="0">
                <a:latin typeface="Arial" charset="0"/>
                <a:cs typeface="Arial" charset="0"/>
              </a:rPr>
              <a:pPr/>
              <a:t>55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Opening Binary Files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Reading from a binary file</a:t>
            </a:r>
          </a:p>
          <a:p>
            <a:endParaRPr lang="en-US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Writing to a binary file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665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6656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ABCE3F3-D715-43A2-88BC-2C523996DE13}" type="slidenum">
              <a:rPr lang="en-US" smtClean="0">
                <a:latin typeface="Arial" charset="0"/>
                <a:cs typeface="Arial" charset="0"/>
              </a:rPr>
              <a:pPr/>
              <a:t>56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1766888"/>
            <a:ext cx="4953000" cy="45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60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inFile = open(filename, "rb")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3429000"/>
            <a:ext cx="4953000" cy="45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60000"/>
              <a:buFont typeface="Wingdings" pitchFamily="2" charset="2"/>
              <a:buChar char="q"/>
              <a:defRPr sz="3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35E01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inFile = open(filename, "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wb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From Binary Files (1)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With a binary file, you don’t read strings of text but rather the individual bytes. </a:t>
            </a:r>
          </a:p>
          <a:p>
            <a:r>
              <a:rPr lang="en-US" sz="2800" smtClean="0">
                <a:ea typeface="ＭＳ Ｐゴシック" pitchFamily="34" charset="-128"/>
              </a:rPr>
              <a:t>For example, you read four bytes with the call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The byte value returned by this function is stored in a bytes sequence type. 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The elements in a bytes sequence are integer values between 0 and 255. 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To use the byte value itself, you must retrieve it from the bytes sequence using the subscript operator (just as if it were stored in a list):</a:t>
            </a:r>
          </a:p>
        </p:txBody>
      </p:sp>
      <p:sp>
        <p:nvSpPr>
          <p:cNvPr id="675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6758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6CC9F413-8AF9-47D9-BEAB-F033E5F86FEF}" type="slidenum">
              <a:rPr lang="en-US" smtClean="0">
                <a:latin typeface="Arial" charset="0"/>
                <a:cs typeface="Arial" charset="0"/>
              </a:rPr>
              <a:pPr/>
              <a:t>57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2667000"/>
            <a:ext cx="58674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theBytes = inFile.read(4)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23888" y="6019800"/>
            <a:ext cx="58674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value = theBytes[0]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From Binary Files (2)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If you want to read a single byte, you can combine these two steps into a single operation:</a:t>
            </a:r>
          </a:p>
        </p:txBody>
      </p:sp>
      <p:sp>
        <p:nvSpPr>
          <p:cNvPr id="6861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6861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1FEC091B-D348-4F75-BAD3-07D0A49B3640}" type="slidenum">
              <a:rPr lang="en-US" smtClean="0">
                <a:latin typeface="Arial" charset="0"/>
                <a:cs typeface="Arial" charset="0"/>
              </a:rPr>
              <a:pPr/>
              <a:t>58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2193925"/>
            <a:ext cx="58674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value = inFile.read(1)[0]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Writing To Binary Files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You write one or more bytes to a binary file using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write() </a:t>
            </a:r>
            <a:r>
              <a:rPr lang="en-US" sz="2800" smtClean="0">
                <a:ea typeface="ＭＳ Ｐゴシック" pitchFamily="34" charset="-128"/>
              </a:rPr>
              <a:t>method. </a:t>
            </a:r>
          </a:p>
          <a:p>
            <a:r>
              <a:rPr lang="en-US" sz="2800" smtClean="0">
                <a:ea typeface="ＭＳ Ｐゴシック" pitchFamily="34" charset="-128"/>
              </a:rPr>
              <a:t>The method requires a bytes sequence as its argument. </a:t>
            </a:r>
          </a:p>
          <a:p>
            <a:r>
              <a:rPr lang="en-US" sz="2800" smtClean="0">
                <a:ea typeface="ＭＳ Ｐゴシック" pitchFamily="34" charset="-128"/>
              </a:rPr>
              <a:t>To create the sequence, you use the bytes function with a list argument that contains the individual values:</a:t>
            </a:r>
          </a:p>
        </p:txBody>
      </p:sp>
      <p:sp>
        <p:nvSpPr>
          <p:cNvPr id="696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6963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C3212F35-3D11-4EDE-93A6-1AE6DD71590A}" type="slidenum">
              <a:rPr lang="en-US" smtClean="0">
                <a:latin typeface="Arial" charset="0"/>
                <a:cs typeface="Arial" charset="0"/>
              </a:rPr>
              <a:pPr/>
              <a:t>59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4495800"/>
            <a:ext cx="5867400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theBytes = bytes([64, 226, 1, 0])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outFile.write(theBytes</a:t>
            </a:r>
            <a:r>
              <a:rPr lang="en-US" sz="2000" dirty="0"/>
              <a:t>)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Opening Files: Reading (2)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Important things to keep in mind: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When opening a file for reading, the file must exist (and otherwise be accessible) or an exception occurs.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The file object returned by the open function must be saved in a variable. All operations for accessing a file are made via the file object.</a:t>
            </a: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  <a:p>
            <a:pPr>
              <a:spcBef>
                <a:spcPts val="200"/>
              </a:spcBef>
              <a:buFont typeface="Wingdings" pitchFamily="2" charset="2"/>
              <a:buNone/>
            </a:pPr>
            <a:endParaRPr lang="en-US" sz="2400" smtClean="0">
              <a:ea typeface="ＭＳ Ｐゴシック" pitchFamily="34" charset="-128"/>
            </a:endParaRP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4947F963-C48F-452D-AC2D-33C43A439AAC}" type="slidenum">
              <a:rPr lang="en-US" smtClean="0">
                <a:latin typeface="Arial" charset="0"/>
                <a:cs typeface="Arial" charset="0"/>
              </a:rPr>
              <a:pPr/>
              <a:t>6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Random Access (1)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Sequential access: reading from a file one string at a time and written to a file one string at a time, without skipping forward or backward.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Random access: read and modify any item stored at any location in the file.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Each file has a special marker that indicates the current position within the file</a:t>
            </a:r>
          </a:p>
        </p:txBody>
      </p:sp>
      <p:sp>
        <p:nvSpPr>
          <p:cNvPr id="7066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066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1EE7F32E-C615-42A7-8613-E99CBFC8A511}" type="slidenum">
              <a:rPr lang="en-US" smtClean="0">
                <a:latin typeface="Arial" charset="0"/>
                <a:cs typeface="Arial" charset="0"/>
              </a:rPr>
              <a:pPr/>
              <a:t>60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70662" name="Picture 2" descr="U:\PC\publisher\2013 wiley slides\Ch 5-9, FM\Chapter  7\Media\Photos\py_07_un22_300dpi.jpg"/>
          <p:cNvPicPr>
            <a:picLocks noChangeAspect="1" noChangeArrowheads="1"/>
          </p:cNvPicPr>
          <p:nvPr/>
        </p:nvPicPr>
        <p:blipFill>
          <a:blip r:embed="rId2" cstate="print"/>
          <a:srcRect b="8652"/>
          <a:stretch>
            <a:fillRect/>
          </a:stretch>
        </p:blipFill>
        <p:spPr bwMode="auto">
          <a:xfrm>
            <a:off x="7281863" y="0"/>
            <a:ext cx="186213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3" name="Picture 3" descr="U:\PC\publisher\2013 wiley slides\Ch 5-9, FM\Chapter  7\Media\Illustrations\py_07_02_300dpi.jpg"/>
          <p:cNvPicPr>
            <a:picLocks noChangeAspect="1" noChangeArrowheads="1"/>
          </p:cNvPicPr>
          <p:nvPr/>
        </p:nvPicPr>
        <p:blipFill>
          <a:blip r:embed="rId3" cstate="print"/>
          <a:srcRect b="71584"/>
          <a:stretch>
            <a:fillRect/>
          </a:stretch>
        </p:blipFill>
        <p:spPr bwMode="auto">
          <a:xfrm>
            <a:off x="762000" y="2590800"/>
            <a:ext cx="6324600" cy="58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4" name="Picture 3" descr="U:\PC\publisher\2013 wiley slides\Ch 5-9, FM\Chapter  7\Media\Illustrations\py_07_02_300dpi.jpg"/>
          <p:cNvPicPr>
            <a:picLocks noChangeAspect="1" noChangeArrowheads="1"/>
          </p:cNvPicPr>
          <p:nvPr/>
        </p:nvPicPr>
        <p:blipFill>
          <a:blip r:embed="rId3" cstate="print"/>
          <a:srcRect l="1843" t="50000"/>
          <a:stretch>
            <a:fillRect/>
          </a:stretch>
        </p:blipFill>
        <p:spPr bwMode="auto">
          <a:xfrm>
            <a:off x="820738" y="5334000"/>
            <a:ext cx="6207125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Random Access (2)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The file marker is used to determine where the next string is read or written.</a:t>
            </a:r>
          </a:p>
          <a:p>
            <a:r>
              <a:rPr lang="en-US" sz="2800" smtClean="0">
                <a:ea typeface="ＭＳ Ｐゴシック" pitchFamily="34" charset="-128"/>
              </a:rPr>
              <a:t>You can move the file marker to a specific position within the file. </a:t>
            </a:r>
          </a:p>
          <a:p>
            <a:r>
              <a:rPr lang="en-US" sz="2800" smtClean="0">
                <a:ea typeface="ＭＳ Ｐゴシック" pitchFamily="34" charset="-128"/>
              </a:rPr>
              <a:t>To position the marker relative to the beginning of the file, you use the method call: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To determine the current position of the file marker:</a:t>
            </a:r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168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70B0318-3F22-40A2-8609-4EDFE4C6D4E3}" type="slidenum">
              <a:rPr lang="en-US" smtClean="0">
                <a:latin typeface="Arial" charset="0"/>
                <a:cs typeface="Arial" charset="0"/>
              </a:rPr>
              <a:pPr/>
              <a:t>61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4038600"/>
            <a:ext cx="8153400" cy="1066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inFile.seek(position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inFile.seek(4, SEEK_CUR)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#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Move forward four bytes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inFile.seek(-3, SEEK_CUR)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#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Move backward three bytes</a:t>
            </a:r>
            <a:r>
              <a:rPr lang="en-US" sz="2000" dirty="0"/>
              <a:t>.</a:t>
            </a:r>
            <a:endParaRPr lang="en-US" sz="2000" dirty="0" smtClean="0"/>
          </a:p>
          <a:p>
            <a:pPr>
              <a:defRPr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90563" y="5943600"/>
            <a:ext cx="8153400" cy="4191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position = inFile.tell() # Get current position</a:t>
            </a:r>
            <a:r>
              <a:rPr lang="en-US" sz="2000" dirty="0"/>
              <a:t>.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Image Files: BMP (1)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You will learn about the file format for 24-bit True Color Images BMP image files.</a:t>
            </a:r>
          </a:p>
          <a:p>
            <a:r>
              <a:rPr lang="en-US" sz="2800" smtClean="0">
                <a:ea typeface="ＭＳ Ｐゴシック" pitchFamily="34" charset="-128"/>
              </a:rPr>
              <a:t>The BMP format is quite simple because it does not use data compression. 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As a consequence, BMP files are huge and you will rarely find them in the wild. 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However, image editors can convert any image into BMP format.</a:t>
            </a:r>
          </a:p>
        </p:txBody>
      </p:sp>
      <p:sp>
        <p:nvSpPr>
          <p:cNvPr id="7270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270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C634B5C9-2268-4750-95BA-D7F70C705850}" type="slidenum">
              <a:rPr lang="en-US" smtClean="0">
                <a:latin typeface="Arial" charset="0"/>
                <a:cs typeface="Arial" charset="0"/>
              </a:rPr>
              <a:pPr/>
              <a:t>62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Image Files: BMP (2)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Each pixel is represented as a sequence of three bytes, one each for the blue, green, and red value. 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cyan (a mixture of blue and green) is 255 255 0, 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red is 0 0 255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medium gray is 128 128 128.</a:t>
            </a:r>
          </a:p>
          <a:p>
            <a:endParaRPr lang="en-US" sz="2800" smtClean="0">
              <a:ea typeface="ＭＳ Ｐゴシック" pitchFamily="34" charset="-128"/>
            </a:endParaRPr>
          </a:p>
        </p:txBody>
      </p:sp>
      <p:sp>
        <p:nvSpPr>
          <p:cNvPr id="737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373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6AEBA68-978B-4A02-BA20-2D60596F81BC}" type="slidenum">
              <a:rPr lang="en-US" smtClean="0">
                <a:latin typeface="Arial" charset="0"/>
                <a:cs typeface="Arial" charset="0"/>
              </a:rPr>
              <a:pPr/>
              <a:t>63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BMP Headers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A BMP file starts with a header that contains various pieces of information. </a:t>
            </a:r>
          </a:p>
          <a:p>
            <a:r>
              <a:rPr lang="en-US" sz="2800" smtClean="0">
                <a:ea typeface="ＭＳ Ｐゴシック" pitchFamily="34" charset="-128"/>
              </a:rPr>
              <a:t>We only need the following items:</a:t>
            </a:r>
          </a:p>
        </p:txBody>
      </p:sp>
      <p:sp>
        <p:nvSpPr>
          <p:cNvPr id="7475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475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220BD5F7-B1FC-4EFF-96BD-C8CFF8067E8D}" type="slidenum">
              <a:rPr lang="en-US" smtClean="0">
                <a:latin typeface="Arial" charset="0"/>
                <a:cs typeface="Arial" charset="0"/>
              </a:rPr>
              <a:pPr/>
              <a:t>64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74758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738" y="2667000"/>
            <a:ext cx="5707062" cy="260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Reading From BMP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To read an integer from a BMP file, you need to read four bytes (</a:t>
            </a:r>
            <a:r>
              <a:rPr lang="en-US" sz="2800" i="1" dirty="0"/>
              <a:t>b</a:t>
            </a:r>
            <a:r>
              <a:rPr lang="en-US" sz="2800" dirty="0"/>
              <a:t>0, </a:t>
            </a:r>
            <a:r>
              <a:rPr lang="en-US" sz="2800" i="1" dirty="0"/>
              <a:t>b</a:t>
            </a:r>
            <a:r>
              <a:rPr lang="en-US" sz="2800" dirty="0"/>
              <a:t>1, </a:t>
            </a:r>
            <a:r>
              <a:rPr lang="en-US" sz="2800" i="1" dirty="0"/>
              <a:t>b</a:t>
            </a:r>
            <a:r>
              <a:rPr lang="en-US" sz="2800" dirty="0"/>
              <a:t>2, </a:t>
            </a:r>
            <a:r>
              <a:rPr lang="en-US" sz="2800" i="1" dirty="0"/>
              <a:t>b</a:t>
            </a:r>
            <a:r>
              <a:rPr lang="en-US" sz="2800" dirty="0"/>
              <a:t>3) </a:t>
            </a:r>
            <a:r>
              <a:rPr lang="en-US" sz="2800" dirty="0" smtClean="0"/>
              <a:t>and combine </a:t>
            </a:r>
            <a:r>
              <a:rPr lang="en-US" sz="2800" dirty="0"/>
              <a:t>them into a single integer value using the </a:t>
            </a:r>
            <a:r>
              <a:rPr lang="en-US" sz="2800" dirty="0" smtClean="0"/>
              <a:t>equation: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The Python code for this task</a:t>
            </a: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/>
          </a:p>
        </p:txBody>
      </p:sp>
      <p:sp>
        <p:nvSpPr>
          <p:cNvPr id="7578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578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03169AD1-3952-49EE-BAF9-E85C3BAF2E6C}" type="slidenum">
              <a:rPr lang="en-US" smtClean="0">
                <a:latin typeface="Arial" charset="0"/>
                <a:cs typeface="Arial" charset="0"/>
              </a:rPr>
              <a:pPr/>
              <a:t>65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75782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90800"/>
            <a:ext cx="5029200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01675" y="3581400"/>
            <a:ext cx="8001000" cy="2590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theBytes = inFile.read(4) # Read the 4 bytes.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result = 0 # Store the resulting integer.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base = 1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# Iterate through the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sequence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and compute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the integer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for i in range(4) :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result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result +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theBytes[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i] * base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base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base *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256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Format of BMP Files (1)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The image is stored as a sequence of pixel rows, starting with the pixels in the bottommost row of the image. </a:t>
            </a:r>
          </a:p>
          <a:p>
            <a:r>
              <a:rPr lang="en-US" sz="2800" smtClean="0">
                <a:ea typeface="ＭＳ Ｐゴシック" pitchFamily="34" charset="-128"/>
              </a:rPr>
              <a:t>Each pixel row contains a sequence of blue/green/red triplets. </a:t>
            </a:r>
          </a:p>
          <a:p>
            <a:r>
              <a:rPr lang="en-US" sz="2800" smtClean="0">
                <a:ea typeface="ＭＳ Ｐゴシック" pitchFamily="34" charset="-128"/>
              </a:rPr>
              <a:t>The end of the row is padded with additional bytes so that the number of bytes in the row is divisible by 4 (see following image on next slide).</a:t>
            </a:r>
          </a:p>
        </p:txBody>
      </p:sp>
      <p:sp>
        <p:nvSpPr>
          <p:cNvPr id="7680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68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488DC87-8E3F-49D0-9B87-F6A7F8B53249}" type="slidenum">
              <a:rPr lang="en-US" smtClean="0">
                <a:latin typeface="Arial" charset="0"/>
                <a:cs typeface="Arial" charset="0"/>
              </a:rPr>
              <a:pPr/>
              <a:t>66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Format of BMP Files (2)</a:t>
            </a:r>
          </a:p>
        </p:txBody>
      </p:sp>
      <p:sp>
        <p:nvSpPr>
          <p:cNvPr id="7782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7828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C6087694-20E0-4EB9-B1D6-71C747F076EA}" type="slidenum">
              <a:rPr lang="en-US" smtClean="0">
                <a:latin typeface="Arial" charset="0"/>
                <a:cs typeface="Arial" charset="0"/>
              </a:rPr>
              <a:pPr/>
              <a:t>67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77829" name="Picture 2" descr="U:\PC\publisher\2013 wiley slides\Ch 5-9, FM\Chapter  7\Media\Illustrations\py_07_03_300dpi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" y="1371600"/>
            <a:ext cx="8342313" cy="2514600"/>
          </a:xfr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Reading/Displaying BMP Images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The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graphics</a:t>
            </a:r>
            <a:r>
              <a:rPr lang="en-US" sz="2800" dirty="0"/>
              <a:t> module provided with your </a:t>
            </a:r>
            <a:r>
              <a:rPr lang="en-US" sz="2800" dirty="0" smtClean="0"/>
              <a:t>book can </a:t>
            </a:r>
            <a:r>
              <a:rPr lang="en-US" sz="2800" dirty="0"/>
              <a:t>be used to create an image window that displays a digital image. To create </a:t>
            </a:r>
            <a:r>
              <a:rPr lang="en-US" sz="2800" dirty="0" smtClean="0"/>
              <a:t>the window</a:t>
            </a:r>
            <a:r>
              <a:rPr lang="en-US" sz="2800" dirty="0"/>
              <a:t>, you use the </a:t>
            </a:r>
            <a:r>
              <a:rPr lang="en-US" sz="2800" dirty="0" smtClean="0"/>
              <a:t>command: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/>
              <a:t>This creates a window with a blank image of size width × height. </a:t>
            </a:r>
            <a:endParaRPr lang="en-US" sz="2800" dirty="0" smtClean="0"/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885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22C0A92A-889E-4C21-A212-9CA8B829A449}" type="slidenum">
              <a:rPr lang="en-US" smtClean="0">
                <a:latin typeface="Arial" charset="0"/>
                <a:cs typeface="Arial" charset="0"/>
              </a:rPr>
              <a:pPr/>
              <a:t>68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01675" y="2895600"/>
            <a:ext cx="8001000" cy="533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imgWin = ImageWindow(width, height)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Reading/Displaying BMP Images (2)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The individual pixels of the image can be set to a specific color using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setPixel() </a:t>
            </a:r>
            <a:r>
              <a:rPr lang="en-US" sz="2800" smtClean="0">
                <a:ea typeface="ＭＳ Ｐゴシック" pitchFamily="34" charset="-128"/>
              </a:rPr>
              <a:t>method.</a:t>
            </a:r>
          </a:p>
          <a:p>
            <a:r>
              <a:rPr lang="en-US" sz="2800" smtClean="0">
                <a:ea typeface="ＭＳ Ｐゴシック" pitchFamily="34" charset="-128"/>
              </a:rPr>
              <a:t>For example, to set the pixel in row 0, column 10 (counting from the top and left edges) to red, use these statements: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7987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7987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C800092-A36C-4DF6-8B34-B62C3F699244}" type="slidenum">
              <a:rPr lang="en-US" smtClean="0">
                <a:latin typeface="Arial" charset="0"/>
                <a:cs typeface="Arial" charset="0"/>
              </a:rPr>
              <a:pPr/>
              <a:t>69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01675" y="3505200"/>
            <a:ext cx="8001000" cy="1981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row = 0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col = 10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red = 255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green = 0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blue = 0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imgWin.setPixel(row, col, red, green, blue</a:t>
            </a:r>
            <a:r>
              <a:rPr lang="en-US" sz="2000" dirty="0"/>
              <a:t>)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Opening Files: 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To open a file for writing, you provide the name of the file as the first argument </a:t>
            </a:r>
            <a:r>
              <a:rPr lang="en-US" sz="2800" dirty="0" smtClean="0"/>
              <a:t>to the </a:t>
            </a:r>
            <a:r>
              <a:rPr lang="en-US" sz="2800" dirty="0"/>
              <a:t>open function and the string "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w</a:t>
            </a:r>
            <a:r>
              <a:rPr lang="en-US" sz="2800" dirty="0"/>
              <a:t>" as the second argument</a:t>
            </a:r>
            <a:r>
              <a:rPr lang="en-US" sz="2800" dirty="0" smtClean="0"/>
              <a:t>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/>
              <a:t>If the output file already exists, it is emptied before the new data is written into it. </a:t>
            </a: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If the </a:t>
            </a:r>
            <a:r>
              <a:rPr lang="en-US" sz="2800" dirty="0"/>
              <a:t>file does not exist, an empty file is created.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340D0C8E-A522-4753-8ACA-2394351BF0C5}" type="slidenum">
              <a:rPr lang="en-US" smtClean="0">
                <a:latin typeface="Arial" charset="0"/>
                <a:cs typeface="Arial" charset="0"/>
              </a:rPr>
              <a:pPr/>
              <a:t>7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2590800"/>
            <a:ext cx="5867400" cy="45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outfile = open("output.txt", "w")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Drawtriangle.py</a:t>
            </a:r>
            <a:endParaRPr lang="en-US" smtClean="0">
              <a:ea typeface="ＭＳ Ｐゴシック" pitchFamily="34" charset="-128"/>
            </a:endParaRP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This program creates an image of a red and a green triangle:</a:t>
            </a:r>
          </a:p>
        </p:txBody>
      </p:sp>
      <p:sp>
        <p:nvSpPr>
          <p:cNvPr id="8090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8090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4CF5D089-A96E-44B8-9F65-4B498D830313}" type="slidenum">
              <a:rPr lang="en-US" smtClean="0">
                <a:latin typeface="Arial" charset="0"/>
                <a:cs typeface="Arial" charset="0"/>
              </a:rPr>
              <a:pPr/>
              <a:t>70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80902" name="Picture 2" descr="U:\PC\publisher\2013 wiley slides\Ch 5-9, FM\Chapter  7\Media\Illustrations\py_07_un23_300dp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2860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57238" y="3505200"/>
            <a:ext cx="8158162" cy="25146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from graphics import ImageWindow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imgWin = ImageWindow(200, 200)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for row in range(200) :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for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col in range(0, row) :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imgWin.setPixel(row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, col, 255, 0, 0)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imgWin.setPixel(200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- row, 200 - col, 0, 255, 0)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imgWin.wait()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Viewimg.py (1)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To display a BMP image file, we need to load the byte values for each pixel in the image from the file and set the corresponding pixel in the image window. </a:t>
            </a:r>
          </a:p>
          <a:p>
            <a:r>
              <a:rPr lang="en-US" sz="2800" smtClean="0">
                <a:ea typeface="ＭＳ Ｐゴシック" pitchFamily="34" charset="-128"/>
              </a:rPr>
              <a:t>To begin the process, we open the binary file for reading and extract the necessary header information:</a:t>
            </a:r>
          </a:p>
        </p:txBody>
      </p:sp>
      <p:sp>
        <p:nvSpPr>
          <p:cNvPr id="8192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8192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9CD0F76B-C100-4686-BA59-0AA22C013667}" type="slidenum">
              <a:rPr lang="en-US" smtClean="0">
                <a:latin typeface="Arial" charset="0"/>
                <a:cs typeface="Arial" charset="0"/>
              </a:rPr>
              <a:pPr/>
              <a:t>71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01675" y="4267200"/>
            <a:ext cx="8158163" cy="1981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imgFile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open(filename, "rb")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# Extract the image information.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fileSize = readInt(imgFile, 2)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start = readInt(imgFile, 10)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width = readInt(imgFile, 18)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height = readInt(imgFile, 22)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Viewimg.py (2)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readInt() </a:t>
            </a:r>
            <a:r>
              <a:rPr lang="en-US" sz="2800" smtClean="0">
                <a:ea typeface="ＭＳ Ｐゴシック" pitchFamily="34" charset="-128"/>
              </a:rPr>
              <a:t>function is a version of the algorithm introduced earlier for converting four successive bytes to an integer:</a:t>
            </a: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8294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062A733-7A65-4238-8EA0-44E945A24E06}" type="slidenum">
              <a:rPr lang="en-US" smtClean="0">
                <a:latin typeface="Arial" charset="0"/>
                <a:cs typeface="Arial" charset="0"/>
              </a:rPr>
              <a:pPr/>
              <a:t>72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2514600"/>
            <a:ext cx="8478838" cy="3733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def readInt(imgFile, offset) :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#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Move the file pointer to the given byte within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the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# file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imgFile.seek(offset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#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Read the 4 individual bytes and build an integer.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theBytes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imgFile.read(4)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result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0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base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1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for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i in range(4) :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result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result + theBytes[i] * base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base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base * 256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return result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Viewimg.py (3)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The start value indicates the location of the first byte of the first pixel. </a:t>
            </a:r>
          </a:p>
          <a:p>
            <a:r>
              <a:rPr lang="en-US" sz="2800" smtClean="0">
                <a:ea typeface="ＭＳ Ｐゴシック" pitchFamily="34" charset="-128"/>
              </a:rPr>
              <a:t>To extract the individual bytes, we must move the marker to that position.</a:t>
            </a:r>
          </a:p>
          <a:p>
            <a:endParaRPr lang="en-US" sz="2800" smtClean="0">
              <a:ea typeface="ＭＳ Ｐゴシック" pitchFamily="34" charset="-128"/>
            </a:endParaRP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8397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1C82E889-720A-4638-8686-AFDDFC24C227}" type="slidenum">
              <a:rPr lang="en-US" smtClean="0">
                <a:latin typeface="Arial" charset="0"/>
                <a:cs typeface="Arial" charset="0"/>
              </a:rPr>
              <a:pPr/>
              <a:t>73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070225"/>
            <a:ext cx="7848600" cy="381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imgFile.seek(start)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Viewimg.py (4)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Now the individual pixels can be extracted and set in the image window:</a:t>
            </a:r>
          </a:p>
          <a:p>
            <a:endParaRPr lang="en-US" sz="2800" smtClean="0">
              <a:ea typeface="ＭＳ Ｐゴシック" pitchFamily="34" charset="-128"/>
            </a:endParaRP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849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BBA67008-E1AB-4464-AB19-050284185D40}" type="slidenum">
              <a:rPr lang="en-US" smtClean="0">
                <a:latin typeface="Arial" charset="0"/>
                <a:cs typeface="Arial" charset="0"/>
              </a:rPr>
              <a:pPr/>
              <a:t>74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2057400"/>
            <a:ext cx="7848600" cy="4343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# The pixels are read starting with the bottom row.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for row in range(height - 1, -1, -1) :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for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col in range(width)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#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Read the pixel bytes.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theBytes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imgFile.read(3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blue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theBytes[0]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green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theBytes[1]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red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= theBytes[2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]</a:t>
            </a:r>
          </a:p>
          <a:p>
            <a:pPr>
              <a:defRPr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#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Set the corresponding pixel in the image 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# window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        imgWin.setPixel(row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, col, red, green, blue)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# Skip the padding at the end of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the row</a:t>
            </a:r>
          </a:p>
          <a:p>
            <a:pPr>
              <a:defRPr/>
            </a:pPr>
            <a:r>
              <a:rPr lang="en-US" sz="2000" dirty="0"/>
              <a:t>imgFile.seek(padding, SEEK_CUR)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Viewimg.py: Complete Program (1)</a:t>
            </a:r>
          </a:p>
        </p:txBody>
      </p:sp>
      <p:pic>
        <p:nvPicPr>
          <p:cNvPr id="86019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" y="1295400"/>
            <a:ext cx="8229600" cy="3646488"/>
          </a:xfrm>
        </p:spPr>
      </p:pic>
      <p:sp>
        <p:nvSpPr>
          <p:cNvPr id="8602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8602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4C872D4-68AD-4942-9295-8C3AF399D097}" type="slidenum">
              <a:rPr lang="en-US" smtClean="0">
                <a:latin typeface="Arial" charset="0"/>
                <a:cs typeface="Arial" charset="0"/>
              </a:rPr>
              <a:pPr/>
              <a:t>75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Viewimg.py: Complete Program (2)</a:t>
            </a:r>
          </a:p>
        </p:txBody>
      </p:sp>
      <p:pic>
        <p:nvPicPr>
          <p:cNvPr id="87043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1295400"/>
            <a:ext cx="8458200" cy="4214813"/>
          </a:xfrm>
        </p:spPr>
      </p:pic>
      <p:sp>
        <p:nvSpPr>
          <p:cNvPr id="8704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8704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5DE60FF-FBD6-46A3-A547-D3E93E32AEDB}" type="slidenum">
              <a:rPr lang="en-US" smtClean="0">
                <a:latin typeface="Arial" charset="0"/>
                <a:cs typeface="Arial" charset="0"/>
              </a:rPr>
              <a:pPr/>
              <a:t>76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Viewimg.py: Complete Program (3)</a:t>
            </a:r>
          </a:p>
        </p:txBody>
      </p:sp>
      <p:pic>
        <p:nvPicPr>
          <p:cNvPr id="88067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52664"/>
          <a:stretch>
            <a:fillRect/>
          </a:stretch>
        </p:blipFill>
        <p:spPr>
          <a:xfrm>
            <a:off x="304800" y="1219200"/>
            <a:ext cx="8305800" cy="4487863"/>
          </a:xfrm>
        </p:spPr>
      </p:pic>
      <p:sp>
        <p:nvSpPr>
          <p:cNvPr id="8806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8806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9615678D-E7EA-4053-A19D-73D4C7497A7A}" type="slidenum">
              <a:rPr lang="en-US" smtClean="0">
                <a:latin typeface="Arial" charset="0"/>
                <a:cs typeface="Arial" charset="0"/>
              </a:rPr>
              <a:pPr/>
              <a:t>77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Viewimg.py: Complete Program (4)</a:t>
            </a:r>
          </a:p>
        </p:txBody>
      </p:sp>
      <p:sp>
        <p:nvSpPr>
          <p:cNvPr id="8909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8909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7258394-2485-49AD-9071-96ABF35F9E4F}" type="slidenum">
              <a:rPr lang="en-US" smtClean="0">
                <a:latin typeface="Arial" charset="0"/>
                <a:cs typeface="Arial" charset="0"/>
              </a:rPr>
              <a:pPr/>
              <a:t>78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89093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49686"/>
          <a:stretch>
            <a:fillRect/>
          </a:stretch>
        </p:blipFill>
        <p:spPr>
          <a:xfrm>
            <a:off x="304800" y="1219200"/>
            <a:ext cx="8305800" cy="4770438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Processing Image Files (1)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Often it can be useful to make changes to the image that is currently viewed.</a:t>
            </a:r>
          </a:p>
          <a:p>
            <a:r>
              <a:rPr lang="en-US" sz="2800" smtClean="0">
                <a:ea typeface="ＭＳ Ｐゴシック" pitchFamily="34" charset="-128"/>
              </a:rPr>
              <a:t>A file can be opened for both </a:t>
            </a:r>
            <a:r>
              <a:rPr lang="en-US" sz="2800" smtClean="0">
                <a:solidFill>
                  <a:srgbClr val="0033CC"/>
                </a:solidFill>
                <a:ea typeface="ＭＳ Ｐゴシック" pitchFamily="34" charset="-128"/>
              </a:rPr>
              <a:t>reading and writing </a:t>
            </a:r>
            <a:r>
              <a:rPr lang="en-US" sz="2800" smtClean="0">
                <a:ea typeface="ＭＳ Ｐゴシック" pitchFamily="34" charset="-128"/>
              </a:rPr>
              <a:t>using the open function with a plus (</a:t>
            </a:r>
            <a:r>
              <a:rPr lang="en-US" sz="2800" smtClean="0">
                <a:solidFill>
                  <a:srgbClr val="0033CC"/>
                </a:solidFill>
                <a:ea typeface="ＭＳ Ｐゴシック" pitchFamily="34" charset="-128"/>
              </a:rPr>
              <a:t>+</a:t>
            </a:r>
            <a:r>
              <a:rPr lang="en-US" sz="2800" smtClean="0">
                <a:ea typeface="ＭＳ Ｐゴシック" pitchFamily="34" charset="-128"/>
              </a:rPr>
              <a:t>) character in the mode string: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Manipulations can require the use of filters or algorithms that adjust or modify pixel values.</a:t>
            </a: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9011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4ACC4653-2EC4-40BA-8106-ED71F4114A47}" type="slidenum">
              <a:rPr lang="en-US" smtClean="0">
                <a:latin typeface="Arial" charset="0"/>
                <a:cs typeface="Arial" charset="0"/>
              </a:rPr>
              <a:pPr/>
              <a:t>79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3487738"/>
            <a:ext cx="4800600" cy="474662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binFile = open(filename, "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rb+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")</a:t>
            </a:r>
          </a:p>
          <a:p>
            <a:pPr>
              <a:defRPr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Closing Files: 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When you are done processing a file, </a:t>
            </a:r>
            <a:r>
              <a:rPr lang="en-US" sz="2800" dirty="0" smtClean="0"/>
              <a:t>be sure </a:t>
            </a:r>
            <a:r>
              <a:rPr lang="en-US" sz="2800" dirty="0"/>
              <a:t>to </a:t>
            </a:r>
            <a:r>
              <a:rPr lang="en-US" sz="2800" i="1" dirty="0"/>
              <a:t>close </a:t>
            </a:r>
            <a:r>
              <a:rPr lang="en-US" sz="2800" dirty="0"/>
              <a:t>the file using the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close() </a:t>
            </a:r>
            <a:r>
              <a:rPr lang="en-US" sz="2800" dirty="0"/>
              <a:t>method</a:t>
            </a:r>
            <a:r>
              <a:rPr lang="en-US" sz="2800" dirty="0" smtClean="0"/>
              <a:t>: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 smtClean="0"/>
          </a:p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 smtClean="0"/>
              <a:t>If </a:t>
            </a:r>
            <a:r>
              <a:rPr lang="en-US" sz="2800" dirty="0"/>
              <a:t>your program exits without closing a file that was opened for writing, some of </a:t>
            </a:r>
            <a:r>
              <a:rPr lang="en-US" sz="2800" dirty="0" smtClean="0"/>
              <a:t>the output </a:t>
            </a:r>
            <a:r>
              <a:rPr lang="en-US" sz="2800" dirty="0"/>
              <a:t>may not be written to the disk file.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07199019-A048-4C04-B233-4137E317DB90}" type="slidenum">
              <a:rPr lang="en-US" smtClean="0">
                <a:latin typeface="Arial" charset="0"/>
                <a:cs typeface="Arial" charset="0"/>
              </a:rPr>
              <a:pPr/>
              <a:t>8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2159000"/>
            <a:ext cx="5867400" cy="7366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 err="1">
                <a:latin typeface="Consolas" pitchFamily="49" charset="0"/>
                <a:cs typeface="Consolas" pitchFamily="49" charset="0"/>
              </a:rPr>
              <a:t>infile.close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outfile.close()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7415" name="Picture 3" descr="U:\PC\publisher\2013 wiley slides\Ch 1-4\Chapter  1\Media\Photos\py_01_sum04_300dpi.jpg"/>
          <p:cNvPicPr>
            <a:picLocks noChangeAspect="1" noChangeArrowheads="1"/>
          </p:cNvPicPr>
          <p:nvPr/>
        </p:nvPicPr>
        <p:blipFill>
          <a:blip r:embed="rId2" cstate="print"/>
          <a:srcRect b="11276"/>
          <a:stretch>
            <a:fillRect/>
          </a:stretch>
        </p:blipFill>
        <p:spPr bwMode="auto">
          <a:xfrm>
            <a:off x="7162800" y="5014913"/>
            <a:ext cx="1709738" cy="139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Processing Image Files (2)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The following is a filter applied to a digital image that replaces an image with its negative.</a:t>
            </a:r>
          </a:p>
          <a:p>
            <a:r>
              <a:rPr lang="en-US" sz="2800" smtClean="0">
                <a:ea typeface="ＭＳ Ｐゴシック" pitchFamily="34" charset="-128"/>
              </a:rPr>
              <a:t>That is, turning white pixels to black, cyan to red, and so on. The result is a negative image of the kind that old-fashioned film cameras used to produce.</a:t>
            </a:r>
          </a:p>
        </p:txBody>
      </p:sp>
      <p:sp>
        <p:nvSpPr>
          <p:cNvPr id="9114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9114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F509B285-668B-4599-AA55-9C62712B294B}" type="slidenum">
              <a:rPr lang="en-US" smtClean="0">
                <a:latin typeface="Arial" charset="0"/>
                <a:cs typeface="Arial" charset="0"/>
              </a:rPr>
              <a:pPr/>
              <a:t>80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91142" name="Picture 5"/>
          <p:cNvPicPr>
            <a:picLocks noChangeAspect="1"/>
          </p:cNvPicPr>
          <p:nvPr/>
        </p:nvPicPr>
        <p:blipFill>
          <a:blip r:embed="rId2" cstate="print"/>
          <a:srcRect b="4131"/>
          <a:stretch>
            <a:fillRect/>
          </a:stretch>
        </p:blipFill>
        <p:spPr bwMode="auto">
          <a:xfrm>
            <a:off x="771525" y="3962400"/>
            <a:ext cx="2886075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 Arrow 6"/>
          <p:cNvSpPr/>
          <p:nvPr/>
        </p:nvSpPr>
        <p:spPr>
          <a:xfrm>
            <a:off x="3429000" y="5632450"/>
            <a:ext cx="3352800" cy="609600"/>
          </a:xfrm>
          <a:prstGeom prst="leftArrow">
            <a:avLst/>
          </a:prstGeom>
          <a:solidFill>
            <a:srgbClr val="FAE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333333"/>
                </a:solidFill>
              </a:rPr>
              <a:t>Negative version</a:t>
            </a:r>
          </a:p>
        </p:txBody>
      </p:sp>
      <p:sp>
        <p:nvSpPr>
          <p:cNvPr id="8" name="Left Arrow 7"/>
          <p:cNvSpPr/>
          <p:nvPr/>
        </p:nvSpPr>
        <p:spPr>
          <a:xfrm>
            <a:off x="2438400" y="4441825"/>
            <a:ext cx="3200400" cy="609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333333"/>
                </a:solidFill>
              </a:rPr>
              <a:t>Original image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Processing Image Files (3)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To create the negative of a BMP image, you must extract the blue/green/red component values for each pixel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endParaRPr lang="en-US" sz="2800" smtClean="0">
              <a:ea typeface="ＭＳ Ｐゴシック" pitchFamily="34" charset="-128"/>
            </a:endParaRP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and adjust the values them using the equations:</a:t>
            </a: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9216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DDB1BA0-8302-472A-9A52-BBDEC9C730A2}" type="slidenum">
              <a:rPr lang="en-US" smtClean="0">
                <a:latin typeface="Arial" charset="0"/>
                <a:cs typeface="Arial" charset="0"/>
              </a:rPr>
              <a:pPr/>
              <a:t>81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2514600"/>
            <a:ext cx="4800600" cy="13160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theBytes = imgFile.read(3)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blue = theBytes[0]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green = theBytes[1]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red = theBytes[2]</a:t>
            </a:r>
          </a:p>
          <a:p>
            <a:pPr>
              <a:defRPr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08025" y="4598988"/>
            <a:ext cx="4800600" cy="1116012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newBlue = 255 - blue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newGreen = 255 - green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newRed = 255 - 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red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Processing Image Files (4)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After the pixels have been adjusted, the new values have to be written back to the file at the same location from which they were read:</a:t>
            </a:r>
          </a:p>
        </p:txBody>
      </p:sp>
      <p:sp>
        <p:nvSpPr>
          <p:cNvPr id="9318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9318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280E3315-D1D8-412F-8B9C-E3A2A59A97E9}" type="slidenum">
              <a:rPr lang="en-US" smtClean="0">
                <a:latin typeface="Arial" charset="0"/>
                <a:cs typeface="Arial" charset="0"/>
              </a:rPr>
              <a:pPr/>
              <a:t>82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2540000"/>
            <a:ext cx="7154863" cy="13160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# Go back 3 bytes to the start of the pixel.</a:t>
            </a:r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imgFile.seek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(-3, SEEK_CUR</a:t>
            </a:r>
            <a:r>
              <a:rPr lang="en-US" sz="20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imgFile.write(bytes([newBlue, newGreen, newRed]))</a:t>
            </a:r>
          </a:p>
          <a:p>
            <a:pPr>
              <a:defRPr/>
            </a:pPr>
            <a:endParaRPr lang="en-US" sz="200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7.5  Exception Handling</a:t>
            </a:r>
          </a:p>
        </p:txBody>
      </p:sp>
      <p:sp>
        <p:nvSpPr>
          <p:cNvPr id="56322" name="Content Placeholder 6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05400"/>
          </a:xfrm>
        </p:spPr>
        <p:txBody>
          <a:bodyPr/>
          <a:lstStyle/>
          <a:p>
            <a:pPr>
              <a:spcBef>
                <a:spcPts val="200"/>
              </a:spcBef>
              <a:defRPr/>
            </a:pPr>
            <a:r>
              <a:rPr lang="en-US" sz="2800" dirty="0" smtClean="0">
                <a:ea typeface="ＭＳ Ｐゴシック" pitchFamily="34" charset="-128"/>
              </a:rPr>
              <a:t>There are two aspects to dealing with run-time program errors:</a:t>
            </a:r>
          </a:p>
          <a:p>
            <a:pPr marL="914400" lvl="1" indent="-457200">
              <a:spcBef>
                <a:spcPts val="200"/>
              </a:spcBef>
              <a:buFont typeface="Wingdings" pitchFamily="2" charset="2"/>
              <a:buAutoNum type="arabicParenR"/>
              <a:defRPr/>
            </a:pPr>
            <a:r>
              <a:rPr lang="en-US" sz="2400" dirty="0" smtClean="0">
                <a:ea typeface="ＭＳ Ｐゴシック" pitchFamily="34" charset="-128"/>
              </a:rPr>
              <a:t>Detecting Errors</a:t>
            </a:r>
          </a:p>
          <a:p>
            <a:pPr marL="914400" lvl="1" indent="-457200">
              <a:spcBef>
                <a:spcPts val="200"/>
              </a:spcBef>
              <a:buFont typeface="Wingdings" pitchFamily="2" charset="2"/>
              <a:buAutoNum type="arabicParenR"/>
              <a:defRPr/>
            </a:pPr>
            <a:r>
              <a:rPr lang="en-US" sz="2400" dirty="0" smtClean="0">
                <a:ea typeface="ＭＳ Ｐゴシック" pitchFamily="34" charset="-128"/>
              </a:rPr>
              <a:t>Handling Errors</a:t>
            </a:r>
          </a:p>
          <a:p>
            <a:pPr marL="914400" lvl="1" indent="-457200">
              <a:spcBef>
                <a:spcPts val="200"/>
              </a:spcBef>
              <a:buFont typeface="Wingdings" pitchFamily="2" charset="2"/>
              <a:buAutoNum type="arabicParenR"/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pPr marL="57150" indent="0">
              <a:spcBef>
                <a:spcPts val="200"/>
              </a:spcBef>
              <a:buFont typeface="Wingdings" pitchFamily="2" charset="2"/>
              <a:buNone/>
              <a:defRPr/>
            </a:pPr>
            <a:endParaRPr lang="en-US" dirty="0">
              <a:ea typeface="ＭＳ Ｐゴシック" pitchFamily="34" charset="-128"/>
            </a:endParaRPr>
          </a:p>
          <a:p>
            <a:pPr marL="914400" lvl="1" indent="-457200">
              <a:spcBef>
                <a:spcPts val="200"/>
              </a:spcBef>
              <a:buFont typeface="Wingdings" pitchFamily="2" charset="2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pPr marL="914400" lvl="1" indent="-457200">
              <a:spcBef>
                <a:spcPts val="200"/>
              </a:spcBef>
              <a:buFont typeface="Wingdings" pitchFamily="2" charset="2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  <a:p>
            <a:pPr marL="914400" lvl="1" indent="-457200">
              <a:spcBef>
                <a:spcPts val="200"/>
              </a:spcBef>
              <a:buFont typeface="Wingdings" pitchFamily="2" charset="2"/>
              <a:buNone/>
              <a:defRPr/>
            </a:pPr>
            <a:endParaRPr lang="en-US" sz="2400" dirty="0" smtClean="0">
              <a:ea typeface="ＭＳ Ｐゴシック" pitchFamily="34" charset="-128"/>
            </a:endParaRPr>
          </a:p>
        </p:txBody>
      </p:sp>
      <p:sp>
        <p:nvSpPr>
          <p:cNvPr id="9421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94213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539AF0B4-701D-4122-B10E-4F0A4E94B586}" type="slidenum">
              <a:rPr lang="en-US" smtClean="0">
                <a:latin typeface="Arial" charset="0"/>
                <a:cs typeface="Arial" charset="0"/>
              </a:rPr>
              <a:pPr/>
              <a:t>83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Detecting Errors (1)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This is the easy part.  You can </a:t>
            </a:r>
            <a:r>
              <a:rPr lang="ja-JP" altLang="en-US" sz="2800" smtClean="0">
                <a:ea typeface="ＭＳ Ｐゴシック" pitchFamily="34" charset="-128"/>
              </a:rPr>
              <a:t>‘</a:t>
            </a:r>
            <a:r>
              <a:rPr lang="en-US" altLang="ja-JP" sz="2800" smtClean="0">
                <a:ea typeface="ＭＳ Ｐゴシック" pitchFamily="34" charset="-128"/>
              </a:rPr>
              <a:t>raise</a:t>
            </a:r>
            <a:r>
              <a:rPr lang="ja-JP" altLang="en-US" sz="2800" smtClean="0">
                <a:ea typeface="ＭＳ Ｐゴシック" pitchFamily="34" charset="-128"/>
              </a:rPr>
              <a:t>’</a:t>
            </a:r>
            <a:r>
              <a:rPr lang="en-US" altLang="ja-JP" sz="2800" smtClean="0">
                <a:ea typeface="ＭＳ Ｐゴシック" pitchFamily="34" charset="-128"/>
              </a:rPr>
              <a:t> an exception.</a:t>
            </a:r>
          </a:p>
          <a:p>
            <a:endParaRPr lang="en-US" altLang="ja-JP" sz="2800" smtClean="0">
              <a:ea typeface="ＭＳ Ｐゴシック" pitchFamily="34" charset="-128"/>
            </a:endParaRPr>
          </a:p>
          <a:p>
            <a:endParaRPr lang="en-US" altLang="ja-JP" sz="2800" smtClean="0">
              <a:ea typeface="ＭＳ Ｐゴシック" pitchFamily="34" charset="-128"/>
            </a:endParaRPr>
          </a:p>
          <a:p>
            <a:endParaRPr lang="en-US" altLang="ja-JP" sz="2800" smtClean="0">
              <a:ea typeface="ＭＳ Ｐゴシック" pitchFamily="34" charset="-128"/>
            </a:endParaRPr>
          </a:p>
        </p:txBody>
      </p:sp>
      <p:sp>
        <p:nvSpPr>
          <p:cNvPr id="9523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9523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3564279D-6935-4148-B9FF-1B397223E197}" type="slidenum">
              <a:rPr lang="en-US" smtClean="0">
                <a:latin typeface="Arial" charset="0"/>
                <a:cs typeface="Arial" charset="0"/>
              </a:rPr>
              <a:pPr/>
              <a:t>84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43000" y="2819400"/>
            <a:ext cx="7467600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if amount &gt; balance :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raise ValueError("Amount exceeds balance")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5239" name="TextBox 9"/>
          <p:cNvSpPr txBox="1">
            <a:spLocks noChangeArrowheads="1"/>
          </p:cNvSpPr>
          <p:nvPr/>
        </p:nvSpPr>
        <p:spPr bwMode="auto">
          <a:xfrm>
            <a:off x="762000" y="2111375"/>
            <a:ext cx="3276600" cy="708025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cs typeface="Arial" charset="0"/>
              </a:rPr>
              <a:t>Use the </a:t>
            </a:r>
            <a:r>
              <a:rPr lang="en-US" sz="2000">
                <a:latin typeface="Consolas" pitchFamily="49" charset="0"/>
                <a:cs typeface="Consolas" pitchFamily="49" charset="0"/>
              </a:rPr>
              <a:t>raise</a:t>
            </a:r>
            <a:r>
              <a:rPr lang="en-US" sz="2000">
                <a:cs typeface="Arial" charset="0"/>
              </a:rPr>
              <a:t> statement to signal an exception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Detecting Errors (2)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Look for an appropriate exception.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sp>
        <p:nvSpPr>
          <p:cNvPr id="9626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9626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7A77517B-9A69-45A5-BA87-CAF4897DAB77}" type="slidenum">
              <a:rPr lang="en-US" smtClean="0">
                <a:latin typeface="Arial" charset="0"/>
                <a:cs typeface="Arial" charset="0"/>
              </a:rPr>
              <a:pPr/>
              <a:t>85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96262" name="Picture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75" y="1752600"/>
            <a:ext cx="83058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Syntax: Raising an Exception</a:t>
            </a:r>
          </a:p>
        </p:txBody>
      </p:sp>
      <p:pic>
        <p:nvPicPr>
          <p:cNvPr id="97283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" y="1371600"/>
            <a:ext cx="8375650" cy="3200400"/>
          </a:xfrm>
        </p:spPr>
      </p:pic>
      <p:sp>
        <p:nvSpPr>
          <p:cNvPr id="9728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9728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B7CC520-D510-475D-B9DB-629F9A425BBA}" type="slidenum">
              <a:rPr lang="en-US" smtClean="0">
                <a:latin typeface="Arial" charset="0"/>
                <a:cs typeface="Arial" charset="0"/>
              </a:rPr>
              <a:pPr/>
              <a:t>86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Handling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1313" indent="-284163">
              <a:spcBef>
                <a:spcPts val="200"/>
              </a:spcBef>
              <a:defRPr/>
            </a:pPr>
            <a:r>
              <a:rPr lang="en-US" sz="2800" dirty="0" smtClean="0">
                <a:ea typeface="ＭＳ Ｐゴシック" pitchFamily="34" charset="-128"/>
              </a:rPr>
              <a:t>This is more complex.  You need to handle </a:t>
            </a:r>
            <a:r>
              <a:rPr lang="en-US" altLang="ja-JP" sz="2800" dirty="0" smtClean="0">
                <a:ea typeface="ＭＳ Ｐゴシック" pitchFamily="34" charset="-128"/>
              </a:rPr>
              <a:t>each possible exception and react to it appropriately</a:t>
            </a:r>
            <a:endParaRPr lang="en-US" dirty="0" smtClean="0">
              <a:ea typeface="ＭＳ Ｐゴシック" pitchFamily="34" charset="-128"/>
            </a:endParaRPr>
          </a:p>
          <a:p>
            <a:pPr marL="341313" indent="-284163">
              <a:spcBef>
                <a:spcPts val="200"/>
              </a:spcBef>
              <a:defRPr/>
            </a:pPr>
            <a:r>
              <a:rPr lang="en-US" sz="2800" dirty="0" smtClean="0">
                <a:ea typeface="ＭＳ Ｐゴシック" pitchFamily="34" charset="-128"/>
              </a:rPr>
              <a:t>Handling recoverable errors can be done:</a:t>
            </a:r>
          </a:p>
          <a:p>
            <a:pPr marL="914400" lvl="1" indent="-457200">
              <a:spcBef>
                <a:spcPts val="200"/>
              </a:spcBef>
              <a:defRPr/>
            </a:pPr>
            <a:r>
              <a:rPr lang="en-US" sz="2400" dirty="0" smtClean="0">
                <a:ea typeface="ＭＳ Ｐゴシック" pitchFamily="34" charset="-128"/>
              </a:rPr>
              <a:t>Simply:  exit the program</a:t>
            </a:r>
          </a:p>
          <a:p>
            <a:pPr marL="914400" lvl="1" indent="-457200">
              <a:spcBef>
                <a:spcPts val="200"/>
              </a:spcBef>
              <a:defRPr/>
            </a:pPr>
            <a:r>
              <a:rPr lang="en-US" sz="2400" dirty="0" smtClean="0">
                <a:ea typeface="ＭＳ Ｐゴシック" pitchFamily="34" charset="-128"/>
              </a:rPr>
              <a:t>User-friendly:  Ask the user to correct the error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830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9830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27E7C84B-8623-4A1F-B772-55308E6806DE}" type="slidenum">
              <a:rPr lang="en-US" smtClean="0">
                <a:latin typeface="Arial" charset="0"/>
                <a:cs typeface="Arial" charset="0"/>
              </a:rPr>
              <a:pPr/>
              <a:t>87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ea typeface="ＭＳ Ｐゴシック" pitchFamily="34" charset="-128"/>
              </a:rPr>
              <a:t>Handling Exceptions: Try-Except</a:t>
            </a:r>
          </a:p>
        </p:txBody>
      </p:sp>
      <p:sp>
        <p:nvSpPr>
          <p:cNvPr id="99331" name="Content Placeholder 6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4800600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You handle exceptions with the try/except statement. </a:t>
            </a:r>
          </a:p>
          <a:p>
            <a:r>
              <a:rPr lang="en-US" sz="2800" smtClean="0">
                <a:ea typeface="ＭＳ Ｐゴシック" pitchFamily="34" charset="-128"/>
              </a:rPr>
              <a:t>Place the statement into a location of your program that knows how to handle a particular exception. </a:t>
            </a:r>
          </a:p>
          <a:p>
            <a:r>
              <a:rPr lang="en-US" sz="2800" smtClean="0">
                <a:ea typeface="ＭＳ Ｐゴシック" pitchFamily="34" charset="-128"/>
              </a:rPr>
              <a:t>The try block contains one or more statements that may cause an exception of the kind that you are willing to handle. </a:t>
            </a:r>
          </a:p>
          <a:p>
            <a:r>
              <a:rPr lang="en-US" sz="2800" smtClean="0">
                <a:ea typeface="ＭＳ Ｐゴシック" pitchFamily="34" charset="-128"/>
              </a:rPr>
              <a:t>Each except clause contains the handler for an exception type.</a:t>
            </a:r>
          </a:p>
        </p:txBody>
      </p:sp>
      <p:sp>
        <p:nvSpPr>
          <p:cNvPr id="99332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Syntax: Try-Except</a:t>
            </a:r>
          </a:p>
        </p:txBody>
      </p:sp>
      <p:sp>
        <p:nvSpPr>
          <p:cNvPr id="10035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0035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FA5A9C73-541E-403E-8982-180A868898C6}" type="slidenum">
              <a:rPr lang="en-US" smtClean="0">
                <a:latin typeface="Arial" charset="0"/>
                <a:cs typeface="Arial" charset="0"/>
              </a:rPr>
              <a:pPr/>
              <a:t>89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00357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1219200"/>
            <a:ext cx="8610600" cy="5559425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ea typeface="ＭＳ Ｐゴシック" pitchFamily="34" charset="-128"/>
              </a:rPr>
              <a:t>Syntax: Opening And Closing Files</a:t>
            </a:r>
          </a:p>
        </p:txBody>
      </p:sp>
      <p:sp>
        <p:nvSpPr>
          <p:cNvPr id="1843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653CC698-73A4-4E65-B039-2DAA9E3A6369}" type="slidenum">
              <a:rPr lang="en-US" smtClean="0">
                <a:latin typeface="Arial" charset="0"/>
                <a:cs typeface="Arial" charset="0"/>
              </a:rPr>
              <a:pPr/>
              <a:t>9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8437" name="Picture 3" descr="U:\PC\publisher\2013 wiley slides\Ch 5-9, FM\Chapter  7\Media\Illustrations\py_syn_07_01_300dp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8485188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Try-Except: An Example</a:t>
            </a:r>
          </a:p>
        </p:txBody>
      </p:sp>
      <p:sp>
        <p:nvSpPr>
          <p:cNvPr id="101379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0138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E4611F40-52F4-4370-B88D-22F9011074CC}" type="slidenum">
              <a:rPr lang="en-US" smtClean="0">
                <a:latin typeface="Arial" charset="0"/>
                <a:cs typeface="Arial" charset="0"/>
              </a:rPr>
              <a:pPr/>
              <a:t>90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17500" y="1295400"/>
            <a:ext cx="5854700" cy="3352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try :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filename = input("Enter filename: ")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infile = 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open(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filename, "r"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line = infile.readline()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value = 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int(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line</a:t>
            </a: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. . .</a:t>
            </a:r>
          </a:p>
          <a:p>
            <a:pPr>
              <a:defRPr/>
            </a:pP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except IOError 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print("Error: file not found.")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except ValueError as exception :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print("Error:", str(exception))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5334000" y="3124200"/>
            <a:ext cx="3617913" cy="990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Execution transfers here 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 file cannot be opened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352800" y="2286000"/>
            <a:ext cx="3200400" cy="990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int() </a:t>
            </a:r>
            <a:r>
              <a:rPr lang="en-US" dirty="0">
                <a:solidFill>
                  <a:schemeClr val="tx1"/>
                </a:solidFill>
              </a:rPr>
              <a:t>can raise a 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ValueError </a:t>
            </a:r>
            <a:r>
              <a:rPr lang="en-US" dirty="0">
                <a:solidFill>
                  <a:schemeClr val="tx1"/>
                </a:solidFill>
              </a:rPr>
              <a:t>exception</a:t>
            </a:r>
          </a:p>
        </p:txBody>
      </p:sp>
      <p:sp>
        <p:nvSpPr>
          <p:cNvPr id="9" name="Left Arrow 8"/>
          <p:cNvSpPr/>
          <p:nvPr/>
        </p:nvSpPr>
        <p:spPr>
          <a:xfrm>
            <a:off x="4989513" y="1603375"/>
            <a:ext cx="3616325" cy="9906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open() </a:t>
            </a:r>
            <a:r>
              <a:rPr lang="en-US" dirty="0">
                <a:solidFill>
                  <a:schemeClr val="tx1"/>
                </a:solidFill>
              </a:rPr>
              <a:t>can raise an 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IOError </a:t>
            </a:r>
            <a:r>
              <a:rPr lang="en-US" dirty="0">
                <a:solidFill>
                  <a:schemeClr val="tx1"/>
                </a:solidFill>
              </a:rPr>
              <a:t>exception</a:t>
            </a:r>
          </a:p>
        </p:txBody>
      </p:sp>
      <p:sp>
        <p:nvSpPr>
          <p:cNvPr id="10" name="Left Arrow 9"/>
          <p:cNvSpPr/>
          <p:nvPr/>
        </p:nvSpPr>
        <p:spPr>
          <a:xfrm rot="716817">
            <a:off x="5083175" y="4092575"/>
            <a:ext cx="3617913" cy="144780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Execution transfers here </a:t>
            </a:r>
            <a:r>
              <a:rPr lang="en-US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if the string cannot be converted to an 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386" name="TextBox 9"/>
          <p:cNvSpPr txBox="1">
            <a:spLocks noChangeArrowheads="1"/>
          </p:cNvSpPr>
          <p:nvPr/>
        </p:nvSpPr>
        <p:spPr bwMode="auto">
          <a:xfrm>
            <a:off x="317500" y="5105400"/>
            <a:ext cx="4254500" cy="1323975"/>
          </a:xfrm>
          <a:prstGeom prst="rect">
            <a:avLst/>
          </a:prstGeom>
          <a:solidFill>
            <a:srgbClr val="FFDC47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/>
              <a:t>If either of these exceptions is actually raised, then the rest of the instructions in the</a:t>
            </a:r>
          </a:p>
          <a:p>
            <a:pPr eaLnBrk="0" hangingPunct="0"/>
            <a:r>
              <a:rPr lang="en-US" sz="2000">
                <a:latin typeface="Consolas" pitchFamily="49" charset="0"/>
                <a:cs typeface="Consolas" pitchFamily="49" charset="0"/>
              </a:rPr>
              <a:t>try</a:t>
            </a:r>
            <a:r>
              <a:rPr lang="en-US" sz="2000"/>
              <a:t> block are skipped.</a:t>
            </a:r>
            <a:endParaRPr lang="en-US" sz="2000"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Output Messages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When the body of this handler is executed, it prints the message included with </a:t>
            </a:r>
            <a:r>
              <a:rPr lang="en-US" sz="2800" dirty="0" smtClean="0"/>
              <a:t>the exception.</a:t>
            </a:r>
          </a:p>
          <a:p>
            <a:pPr>
              <a:defRPr/>
            </a:pPr>
            <a:endParaRPr lang="en-US" sz="2800" dirty="0"/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 smtClean="0"/>
          </a:p>
          <a:p>
            <a:pPr>
              <a:defRPr/>
            </a:pPr>
            <a:r>
              <a:rPr lang="en-US" sz="2800" dirty="0"/>
              <a:t>For example, if the string passed to </a:t>
            </a:r>
            <a:r>
              <a:rPr lang="en-US" sz="2800" dirty="0" smtClean="0"/>
              <a:t>the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int() </a:t>
            </a:r>
            <a:r>
              <a:rPr lang="en-US" sz="2800" dirty="0"/>
              <a:t>function was "35x2", then the message included with the exception will </a:t>
            </a:r>
            <a:r>
              <a:rPr lang="en-US" sz="2800" dirty="0" smtClean="0"/>
              <a:t>be: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sz="2400" dirty="0">
                <a:latin typeface="Consolas" pitchFamily="49" charset="0"/>
                <a:cs typeface="Consolas" pitchFamily="49" charset="0"/>
              </a:rPr>
              <a:t>invalid literal for int() with base 10: 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'35x2'</a:t>
            </a:r>
          </a:p>
          <a:p>
            <a:pPr lvl="1"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0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024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E2A27CF8-6DAB-44DC-AB49-D2BFD465E55F}" type="slidenum">
              <a:rPr lang="en-US" smtClean="0">
                <a:latin typeface="Arial" charset="0"/>
                <a:cs typeface="Arial" charset="0"/>
              </a:rPr>
              <a:pPr/>
              <a:t>91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2133600"/>
            <a:ext cx="5429250" cy="762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except 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ValueError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as exception :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print("Error:", str(exception))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Output Messages (2)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To obtain the message, we must have access to the exception object itself. </a:t>
            </a:r>
          </a:p>
          <a:p>
            <a:r>
              <a:rPr lang="en-US" sz="2800" smtClean="0">
                <a:ea typeface="ＭＳ Ｐゴシック" pitchFamily="34" charset="-128"/>
              </a:rPr>
              <a:t>You can store the exception object in a variable with the as syntax: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When the handler for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ValueErro</a:t>
            </a:r>
            <a:r>
              <a:rPr lang="en-US" sz="2800" smtClean="0">
                <a:ea typeface="ＭＳ Ｐゴシック" pitchFamily="34" charset="-128"/>
              </a:rPr>
              <a:t>r is executed, exception is set to 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exception</a:t>
            </a:r>
            <a:r>
              <a:rPr lang="en-US" sz="2800" smtClean="0">
                <a:ea typeface="ＭＳ Ｐゴシック" pitchFamily="34" charset="-128"/>
              </a:rPr>
              <a:t> object. In our code, we then obtain the message string by calling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str(exception)</a:t>
            </a:r>
            <a:r>
              <a:rPr lang="en-US" sz="2800" smtClean="0">
                <a:ea typeface="ＭＳ Ｐゴシック" pitchFamily="34" charset="-128"/>
              </a:rPr>
              <a:t>.</a:t>
            </a:r>
          </a:p>
        </p:txBody>
      </p:sp>
      <p:sp>
        <p:nvSpPr>
          <p:cNvPr id="10342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0342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DCD56501-1B35-43C3-9AC8-8DA2113971E5}" type="slidenum">
              <a:rPr lang="en-US" smtClean="0">
                <a:latin typeface="Arial" charset="0"/>
                <a:cs typeface="Arial" charset="0"/>
              </a:rPr>
              <a:pPr/>
              <a:t>92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3033713"/>
            <a:ext cx="5429250" cy="533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except ValueError as exception :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Source of Output Messages</a:t>
            </a:r>
          </a:p>
        </p:txBody>
      </p:sp>
      <p:sp>
        <p:nvSpPr>
          <p:cNvPr id="1044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When you raise an exception, you can provide your own message string. For example, when you call</a:t>
            </a:r>
          </a:p>
          <a:p>
            <a:endParaRPr lang="en-US" sz="2800" smtClean="0">
              <a:ea typeface="ＭＳ Ｐゴシック" pitchFamily="34" charset="-128"/>
            </a:endParaRPr>
          </a:p>
          <a:p>
            <a:r>
              <a:rPr lang="en-US" sz="2800" smtClean="0">
                <a:ea typeface="ＭＳ Ｐゴシック" pitchFamily="34" charset="-128"/>
              </a:rPr>
              <a:t>the message of the exception is the string provided as the argument to the constructor.</a:t>
            </a:r>
          </a:p>
        </p:txBody>
      </p:sp>
      <p:sp>
        <p:nvSpPr>
          <p:cNvPr id="10445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0445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86029511-73BF-48BA-AEF4-B5B3B66733CF}" type="slidenum">
              <a:rPr lang="en-US" smtClean="0">
                <a:latin typeface="Arial" charset="0"/>
                <a:cs typeface="Arial" charset="0"/>
              </a:rPr>
              <a:pPr/>
              <a:t>93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62000" y="2514600"/>
            <a:ext cx="5429250" cy="533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/>
              <a:t>raise ValueError("Amount exceeds balance")</a:t>
            </a:r>
            <a:endParaRPr lang="en-US" sz="2000" b="1" kern="0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Finally Clause</a:t>
            </a:r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The </a:t>
            </a:r>
            <a:r>
              <a:rPr lang="en-US" sz="28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finally</a:t>
            </a:r>
            <a:r>
              <a:rPr lang="en-US" sz="2800" smtClean="0">
                <a:ea typeface="ＭＳ Ｐゴシック" pitchFamily="34" charset="-128"/>
              </a:rPr>
              <a:t> clause is used when you need to take some action whether or not an exception is raised. </a:t>
            </a:r>
          </a:p>
          <a:p>
            <a:r>
              <a:rPr lang="en-US" sz="2800" smtClean="0">
                <a:ea typeface="ＭＳ Ｐゴシック" pitchFamily="34" charset="-128"/>
              </a:rPr>
              <a:t>Here is a typical situation.</a:t>
            </a:r>
          </a:p>
          <a:p>
            <a:r>
              <a:rPr lang="en-US" sz="2400" smtClean="0">
                <a:ea typeface="ＭＳ Ｐゴシック" pitchFamily="34" charset="-128"/>
              </a:rPr>
              <a:t>It is important to always close an output file whether or not an </a:t>
            </a:r>
            <a:r>
              <a:rPr lang="en-US" sz="2400" smtClean="0">
                <a:ea typeface="ＭＳ Ｐゴシック" pitchFamily="34" charset="-128"/>
                <a:cs typeface="Consolas" pitchFamily="49" charset="0"/>
              </a:rPr>
              <a:t>exception</a:t>
            </a:r>
            <a:r>
              <a:rPr lang="en-US" sz="2400" smtClean="0">
                <a:ea typeface="ＭＳ Ｐゴシック" pitchFamily="34" charset="-128"/>
              </a:rPr>
              <a:t> was raised (to ensure that all output is written to the file).</a:t>
            </a:r>
          </a:p>
          <a:p>
            <a:pPr lvl="1"/>
            <a:r>
              <a:rPr lang="en-US" sz="2400" smtClean="0">
                <a:ea typeface="ＭＳ Ｐゴシック" pitchFamily="34" charset="-128"/>
              </a:rPr>
              <a:t>Place the call to </a:t>
            </a:r>
            <a:r>
              <a:rPr lang="en-US" sz="24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close() </a:t>
            </a:r>
            <a:r>
              <a:rPr lang="en-US" sz="2400" smtClean="0">
                <a:ea typeface="ＭＳ Ｐゴシック" pitchFamily="34" charset="-128"/>
              </a:rPr>
              <a:t>inside a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finally</a:t>
            </a:r>
            <a:r>
              <a:rPr lang="en-US" sz="2400" smtClean="0">
                <a:ea typeface="ＭＳ Ｐゴシック" pitchFamily="34" charset="-128"/>
              </a:rPr>
              <a:t> clause:</a:t>
            </a:r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0547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1318C804-F7B3-43CE-9CDD-2AE1EC4E95F9}" type="slidenum">
              <a:rPr lang="en-US" smtClean="0">
                <a:latin typeface="Arial" charset="0"/>
                <a:cs typeface="Arial" charset="0"/>
              </a:rPr>
              <a:pPr/>
              <a:t>94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95350" y="4648200"/>
            <a:ext cx="5429250" cy="16764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outfile = open(filename, "w")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try :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writeData(outfile)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finally :</a:t>
            </a:r>
          </a:p>
          <a:p>
            <a:pPr>
              <a:defRPr/>
            </a:pPr>
            <a:r>
              <a:rPr lang="en-US" sz="20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outfile.close()</a:t>
            </a:r>
            <a:endParaRPr lang="en-US" sz="2000" b="1" kern="0" dirty="0">
              <a:solidFill>
                <a:srgbClr val="0033CC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Syntax: The Finally Clause</a:t>
            </a:r>
          </a:p>
        </p:txBody>
      </p:sp>
      <p:pic>
        <p:nvPicPr>
          <p:cNvPr id="106499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1219200"/>
            <a:ext cx="8466138" cy="4572000"/>
          </a:xfrm>
        </p:spPr>
      </p:pic>
      <p:sp>
        <p:nvSpPr>
          <p:cNvPr id="106500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0650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3ED6C311-440F-4333-AE2F-A7A3EBCD4DE0}" type="slidenum">
              <a:rPr lang="en-US" smtClean="0">
                <a:latin typeface="Arial" charset="0"/>
                <a:cs typeface="Arial" charset="0"/>
              </a:rPr>
              <a:pPr/>
              <a:t>95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Programming Tip 7.1</a:t>
            </a:r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Throw Early</a:t>
            </a:r>
            <a:endParaRPr lang="en-US" sz="3600" smtClean="0">
              <a:ea typeface="ＭＳ Ｐゴシック" pitchFamily="34" charset="-128"/>
            </a:endParaRPr>
          </a:p>
          <a:p>
            <a:pPr lvl="1"/>
            <a:r>
              <a:rPr lang="en-US" smtClean="0">
                <a:ea typeface="ＭＳ Ｐゴシック" pitchFamily="34" charset="-128"/>
              </a:rPr>
              <a:t>When a method detects a problem that it cannot solve, it is better to throw an exception rather than try to come up with an imperfect fix.</a:t>
            </a:r>
          </a:p>
          <a:p>
            <a:r>
              <a:rPr lang="en-US" smtClean="0">
                <a:ea typeface="ＭＳ Ｐゴシック" pitchFamily="34" charset="-128"/>
              </a:rPr>
              <a:t>Catch Late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Conversely, a method should only catch an exception if it can really remedy the situation.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Otherwise, the best remedy is simply to have the exception propagate to its caller, allowing it to be caught by a competent handler.</a:t>
            </a:r>
          </a:p>
        </p:txBody>
      </p:sp>
      <p:sp>
        <p:nvSpPr>
          <p:cNvPr id="107524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07525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AE87A23A-1D0D-464A-B194-9809F08390B4}" type="slidenum">
              <a:rPr lang="en-US" smtClean="0">
                <a:latin typeface="Arial" charset="0"/>
                <a:cs typeface="Arial" charset="0"/>
              </a:rPr>
              <a:pPr/>
              <a:t>96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07526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800" y="76200"/>
            <a:ext cx="94297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Programming Tip 7.2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6858000" cy="5105400"/>
          </a:xfrm>
        </p:spPr>
        <p:txBody>
          <a:bodyPr/>
          <a:lstStyle/>
          <a:p>
            <a:r>
              <a:rPr lang="en-US" sz="2800" smtClean="0">
                <a:ea typeface="ＭＳ Ｐゴシック" pitchFamily="34" charset="-128"/>
              </a:rPr>
              <a:t>Do not use </a:t>
            </a:r>
            <a:r>
              <a:rPr lang="en-US" sz="28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except</a:t>
            </a:r>
            <a:r>
              <a:rPr lang="en-US" sz="2800" smtClean="0">
                <a:ea typeface="ＭＳ Ｐゴシック" pitchFamily="34" charset="-128"/>
              </a:rPr>
              <a:t> and </a:t>
            </a:r>
            <a:r>
              <a:rPr lang="en-US" sz="28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finally</a:t>
            </a:r>
            <a:r>
              <a:rPr lang="en-US" sz="2800" smtClean="0">
                <a:ea typeface="ＭＳ Ｐゴシック" pitchFamily="34" charset="-128"/>
              </a:rPr>
              <a:t> in the same </a:t>
            </a:r>
            <a:r>
              <a:rPr lang="en-US" sz="2800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try</a:t>
            </a:r>
            <a:r>
              <a:rPr lang="en-US" sz="2800" smtClean="0">
                <a:ea typeface="ＭＳ Ｐゴシック" pitchFamily="34" charset="-128"/>
              </a:rPr>
              <a:t> block</a:t>
            </a:r>
            <a:endParaRPr lang="en-US" smtClean="0">
              <a:ea typeface="ＭＳ Ｐゴシック" pitchFamily="34" charset="-128"/>
            </a:endParaRPr>
          </a:p>
          <a:p>
            <a:pPr lvl="1"/>
            <a:r>
              <a:rPr lang="en-US" smtClean="0">
                <a:ea typeface="ＭＳ Ｐゴシック" pitchFamily="34" charset="-128"/>
              </a:rPr>
              <a:t>The </a:t>
            </a:r>
            <a:r>
              <a:rPr lang="en-US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finally</a:t>
            </a:r>
            <a:r>
              <a:rPr lang="en-US" smtClean="0">
                <a:ea typeface="ＭＳ Ｐゴシック" pitchFamily="34" charset="-128"/>
              </a:rPr>
              <a:t> clause is executed whenever the try block is exited in any of three ways:</a:t>
            </a:r>
          </a:p>
          <a:p>
            <a:pPr lvl="2">
              <a:buFontTx/>
              <a:buNone/>
            </a:pPr>
            <a:r>
              <a:rPr lang="en-US" smtClean="0">
                <a:ea typeface="ＭＳ Ｐゴシック" pitchFamily="34" charset="-128"/>
              </a:rPr>
              <a:t>1. After completing the last statement of the </a:t>
            </a:r>
            <a:r>
              <a:rPr lang="en-US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try</a:t>
            </a:r>
            <a:r>
              <a:rPr lang="en-US" smtClean="0">
                <a:ea typeface="ＭＳ Ｐゴシック" pitchFamily="34" charset="-128"/>
              </a:rPr>
              <a:t> block</a:t>
            </a:r>
          </a:p>
          <a:p>
            <a:pPr lvl="2">
              <a:buFontTx/>
              <a:buNone/>
            </a:pPr>
            <a:r>
              <a:rPr lang="en-US" smtClean="0">
                <a:ea typeface="ＭＳ Ｐゴシック" pitchFamily="34" charset="-128"/>
              </a:rPr>
              <a:t>2. After completing the last statement of a </a:t>
            </a:r>
            <a:r>
              <a:rPr lang="en-US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except</a:t>
            </a:r>
            <a:r>
              <a:rPr lang="en-US" smtClean="0">
                <a:ea typeface="ＭＳ Ｐゴシック" pitchFamily="34" charset="-128"/>
              </a:rPr>
              <a:t> clause, if this try block caught an exception</a:t>
            </a:r>
          </a:p>
          <a:p>
            <a:pPr lvl="2">
              <a:buFontTx/>
              <a:buNone/>
            </a:pPr>
            <a:r>
              <a:rPr lang="en-US" smtClean="0">
                <a:ea typeface="ＭＳ Ｐゴシック" pitchFamily="34" charset="-128"/>
              </a:rPr>
              <a:t>3. When an exception was raised in the </a:t>
            </a:r>
            <a:r>
              <a:rPr lang="en-US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</a:rPr>
              <a:t>try</a:t>
            </a:r>
            <a:r>
              <a:rPr lang="en-US" smtClean="0">
                <a:ea typeface="ＭＳ Ｐゴシック" pitchFamily="34" charset="-128"/>
              </a:rPr>
              <a:t> block and not handled</a:t>
            </a:r>
          </a:p>
          <a:p>
            <a:pPr lvl="2">
              <a:buFontTx/>
              <a:buNone/>
            </a:pPr>
            <a:endParaRPr lang="en-US" smtClean="0"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67600" y="1905000"/>
            <a:ext cx="1579563" cy="609600"/>
          </a:xfrm>
          <a:prstGeom prst="rect">
            <a:avLst/>
          </a:prstGeom>
          <a:solidFill>
            <a:srgbClr val="FAE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try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467600" y="2895600"/>
            <a:ext cx="1081088" cy="609600"/>
          </a:xfrm>
          <a:prstGeom prst="rect">
            <a:avLst/>
          </a:prstGeom>
          <a:solidFill>
            <a:srgbClr val="FAE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except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0" y="3962400"/>
            <a:ext cx="1295400" cy="609600"/>
          </a:xfrm>
          <a:prstGeom prst="rect">
            <a:avLst/>
          </a:prstGeom>
          <a:solidFill>
            <a:srgbClr val="FAE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finally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8037513" y="3243262"/>
            <a:ext cx="14478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7621587" y="3732213"/>
            <a:ext cx="455613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10536360">
            <a:off x="7086600" y="2147888"/>
            <a:ext cx="1595438" cy="2182812"/>
          </a:xfrm>
          <a:prstGeom prst="arc">
            <a:avLst>
              <a:gd name="adj1" fmla="val 17247893"/>
              <a:gd name="adj2" fmla="val 4377772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7657307" y="2704306"/>
            <a:ext cx="381000" cy="15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555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08556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BA54CF05-36BF-4661-B110-B0CDD15953C9}" type="slidenum">
              <a:rPr lang="en-US" smtClean="0">
                <a:latin typeface="Arial" charset="0"/>
                <a:cs typeface="Arial" charset="0"/>
              </a:rPr>
              <a:pPr/>
              <a:t>97</a:t>
            </a:fld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108557" name="Picture 1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9600" y="76200"/>
            <a:ext cx="638175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Programming Tip 7.2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6858000" cy="5105400"/>
          </a:xfrm>
        </p:spPr>
        <p:txBody>
          <a:bodyPr/>
          <a:lstStyle/>
          <a:p>
            <a:r>
              <a:rPr lang="en-US" sz="2400" smtClean="0">
                <a:ea typeface="ＭＳ Ｐゴシック" pitchFamily="34" charset="-128"/>
              </a:rPr>
              <a:t>It is better to use two (nested) </a:t>
            </a:r>
            <a:r>
              <a:rPr lang="en-US" sz="2400" smtClean="0">
                <a:latin typeface="Consolas" pitchFamily="49" charset="0"/>
                <a:ea typeface="ＭＳ Ｐゴシック" pitchFamily="34" charset="-128"/>
              </a:rPr>
              <a:t>try</a:t>
            </a:r>
            <a:r>
              <a:rPr lang="en-US" sz="2400" smtClean="0">
                <a:ea typeface="ＭＳ Ｐゴシック" pitchFamily="34" charset="-128"/>
              </a:rPr>
              <a:t> clauses to control the flow</a:t>
            </a:r>
            <a:endParaRPr lang="en-US" sz="2000" smtClean="0">
              <a:ea typeface="ＭＳ Ｐゴシック" pitchFamily="34" charset="-128"/>
            </a:endParaRPr>
          </a:p>
          <a:p>
            <a:pPr lvl="2">
              <a:buFontTx/>
              <a:buNone/>
            </a:pPr>
            <a:endParaRPr lang="en-US" sz="2000" smtClean="0">
              <a:ea typeface="ＭＳ Ｐゴシック" pitchFamily="34" charset="-128"/>
            </a:endParaRPr>
          </a:p>
        </p:txBody>
      </p:sp>
      <p:pic>
        <p:nvPicPr>
          <p:cNvPr id="10957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228600"/>
            <a:ext cx="1228725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245350" y="2209800"/>
            <a:ext cx="1517650" cy="609600"/>
          </a:xfrm>
          <a:prstGeom prst="rect">
            <a:avLst/>
          </a:prstGeom>
          <a:solidFill>
            <a:srgbClr val="FAE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try</a:t>
            </a:r>
          </a:p>
        </p:txBody>
      </p:sp>
      <p:sp>
        <p:nvSpPr>
          <p:cNvPr id="8" name="Rectangle 7"/>
          <p:cNvSpPr/>
          <p:nvPr/>
        </p:nvSpPr>
        <p:spPr>
          <a:xfrm>
            <a:off x="6477000" y="4648200"/>
            <a:ext cx="1289050" cy="609600"/>
          </a:xfrm>
          <a:prstGeom prst="rect">
            <a:avLst/>
          </a:prstGeom>
          <a:solidFill>
            <a:srgbClr val="FAE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except</a:t>
            </a:r>
          </a:p>
        </p:txBody>
      </p:sp>
      <p:sp>
        <p:nvSpPr>
          <p:cNvPr id="9" name="Rectangle 8"/>
          <p:cNvSpPr/>
          <p:nvPr/>
        </p:nvSpPr>
        <p:spPr>
          <a:xfrm>
            <a:off x="7200900" y="3575050"/>
            <a:ext cx="1371600" cy="609600"/>
          </a:xfrm>
          <a:prstGeom prst="rect">
            <a:avLst/>
          </a:prstGeom>
          <a:solidFill>
            <a:srgbClr val="FAE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finally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7164388" y="3194050"/>
            <a:ext cx="760412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5716588" y="3427412"/>
            <a:ext cx="2438400" cy="317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04800" y="1981200"/>
            <a:ext cx="6019800" cy="34290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try :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outfile = open(filename, "w")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try 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# Write output to outfile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finally 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  out.close() 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# Close resources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except IOError :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# Handle exception</a:t>
            </a:r>
          </a:p>
          <a:p>
            <a:pPr marL="342900" indent="-342900" eaLnBrk="0" hangingPunct="0">
              <a:buClr>
                <a:srgbClr val="835E01"/>
              </a:buClr>
              <a:buSzPct val="60000"/>
              <a:buFont typeface="Wingdings" pitchFamily="2" charset="2"/>
              <a:buNone/>
              <a:defRPr/>
            </a:pPr>
            <a:endParaRPr lang="en-US" b="1" kern="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7000" y="1600200"/>
            <a:ext cx="1289050" cy="609600"/>
          </a:xfrm>
          <a:prstGeom prst="rect">
            <a:avLst/>
          </a:prstGeom>
          <a:solidFill>
            <a:srgbClr val="FAE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try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>
            <a:off x="7315994" y="4191794"/>
            <a:ext cx="2743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581" name="Footer Placeholder 1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2013 by John Wiley &amp; Sons.  All rights reserved.</a:t>
            </a:r>
          </a:p>
        </p:txBody>
      </p:sp>
      <p:sp>
        <p:nvSpPr>
          <p:cNvPr id="109582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F918B237-28D8-41B3-87B4-ADAF2784A0E5}" type="slidenum">
              <a:rPr lang="en-US" smtClean="0">
                <a:latin typeface="Arial" charset="0"/>
                <a:cs typeface="Arial" charset="0"/>
              </a:rPr>
              <a:pPr/>
              <a:t>98</a:t>
            </a:fld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</a:t>
            </a:r>
            <a:r>
              <a:rPr lang="en-US" smtClean="0">
                <a:solidFill>
                  <a:srgbClr val="0033CC"/>
                </a:solidFill>
                <a:latin typeface="Consolas" pitchFamily="49" charset="0"/>
                <a:ea typeface="ＭＳ Ｐゴシック" pitchFamily="34" charset="-128"/>
                <a:cs typeface="Consolas" pitchFamily="49" charset="0"/>
              </a:rPr>
              <a:t>With</a:t>
            </a:r>
            <a:r>
              <a:rPr lang="en-US" smtClean="0">
                <a:ea typeface="ＭＳ Ｐゴシック" pitchFamily="34" charset="-128"/>
              </a:rPr>
              <a:t>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/>
              <a:t>Because a try/finally statement for opening and closing files is so common, Python has a </a:t>
            </a:r>
            <a:r>
              <a:rPr lang="en-US" sz="2800" dirty="0" smtClean="0"/>
              <a:t>special shortcut:</a:t>
            </a:r>
          </a:p>
          <a:p>
            <a:pPr>
              <a:defRPr/>
            </a:pPr>
            <a:endParaRPr lang="en-US" sz="2800" dirty="0"/>
          </a:p>
          <a:p>
            <a:pPr marL="0" indent="0">
              <a:buFont typeface="Wingdings" pitchFamily="2" charset="2"/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 smtClean="0"/>
              <a:t>This </a:t>
            </a:r>
            <a:r>
              <a:rPr lang="en-US" sz="2800" dirty="0">
                <a:solidFill>
                  <a:srgbClr val="0033CC"/>
                </a:solidFill>
              </a:rPr>
              <a:t>with</a:t>
            </a:r>
            <a:r>
              <a:rPr lang="en-US" sz="2800" dirty="0"/>
              <a:t> statement opens the file with the given name, sets </a:t>
            </a:r>
            <a:r>
              <a:rPr lang="en-US" sz="2800" dirty="0">
                <a:latin typeface="Comic Sans MS" pitchFamily="66" charset="0"/>
                <a:cs typeface="Consolas" pitchFamily="49" charset="0"/>
              </a:rPr>
              <a:t>outfile</a:t>
            </a:r>
            <a:r>
              <a:rPr lang="en-US" sz="2800" dirty="0"/>
              <a:t> to the file object, and </a:t>
            </a:r>
            <a:r>
              <a:rPr lang="en-US" sz="2800" dirty="0" smtClean="0"/>
              <a:t>closes the </a:t>
            </a:r>
            <a:r>
              <a:rPr lang="en-US" sz="2800" dirty="0"/>
              <a:t>file object when the end of the statement has been reached or an exception was raised.</a:t>
            </a:r>
          </a:p>
        </p:txBody>
      </p:sp>
      <p:sp>
        <p:nvSpPr>
          <p:cNvPr id="110596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endParaRPr lang="en-US" smtClean="0">
              <a:latin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cs typeface="Arial" charset="0"/>
              </a:rPr>
              <a:t>Copyright © 2011 by John Wiley &amp; Sons.  All rights reserved.</a:t>
            </a:r>
          </a:p>
        </p:txBody>
      </p:sp>
      <p:sp>
        <p:nvSpPr>
          <p:cNvPr id="1105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Page </a:t>
            </a:r>
            <a:fld id="{E574C45F-D9C6-4FE0-891A-18A81E2D48DF}" type="slidenum">
              <a:rPr lang="en-US" smtClean="0">
                <a:latin typeface="Arial" charset="0"/>
                <a:cs typeface="Arial" charset="0"/>
              </a:rPr>
              <a:pPr/>
              <a:t>99</a:t>
            </a:fld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2514600"/>
            <a:ext cx="5429250" cy="6858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0800" dist="38100" dir="18900000" algn="b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000" dirty="0">
                <a:solidFill>
                  <a:srgbClr val="0033CC"/>
                </a:solidFill>
                <a:latin typeface="Consolas" pitchFamily="49" charset="0"/>
                <a:cs typeface="Consolas" pitchFamily="49" charset="0"/>
              </a:rPr>
              <a:t>with</a:t>
            </a:r>
            <a:r>
              <a:rPr lang="en-US" sz="2000" dirty="0">
                <a:latin typeface="Consolas" pitchFamily="49" charset="0"/>
                <a:cs typeface="Consolas" pitchFamily="49" charset="0"/>
              </a:rPr>
              <a:t> open(filename, "w") as outfile :</a:t>
            </a:r>
          </a:p>
          <a:p>
            <a:pPr>
              <a:defRPr/>
            </a:pPr>
            <a:r>
              <a:rPr lang="en-US" sz="2000" dirty="0">
                <a:latin typeface="Comic Sans MS" pitchFamily="66" charset="0"/>
                <a:cs typeface="Consolas" pitchFamily="49" charset="0"/>
              </a:rPr>
              <a:t>    Write output to outfile.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rgbClr val="D9D9D9"/>
        </a:solidFill>
        <a:ln>
          <a:noFill/>
        </a:ln>
        <a:effectLst>
          <a:outerShdw blurRad="50800" dist="38100" dir="18900000" algn="bl" rotWithShape="0">
            <a:srgbClr val="808080">
              <a:alpha val="39998"/>
            </a:srgbClr>
          </a:outerShdw>
        </a:effectLst>
        <a:extLst>
          <a:ext uri="{91240B29-F687-4F45-9708-019B960494DF}">
            <a14:hiddenLine xmlns:a14="http://schemas.microsoft.com/office/drawing/2010/main" xmlns="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indent="0">
          <a:buNone/>
          <a:defRPr sz="2000" dirty="0" err="1">
            <a:latin typeface="Consolas" pitchFamily="49" charset="0"/>
            <a:cs typeface="Consolas" pitchFamily="49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8918</TotalTime>
  <Words>7512</Words>
  <Application>Microsoft Office PowerPoint</Application>
  <PresentationFormat>On-screen Show (4:3)</PresentationFormat>
  <Paragraphs>1031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Arial</vt:lpstr>
      <vt:lpstr>ＭＳ Ｐゴシック</vt:lpstr>
      <vt:lpstr>Wingdings</vt:lpstr>
      <vt:lpstr>Calibri</vt:lpstr>
      <vt:lpstr>Arial Unicode MS</vt:lpstr>
      <vt:lpstr>Consolas</vt:lpstr>
      <vt:lpstr>Times New Roman</vt:lpstr>
      <vt:lpstr>Comic Sans MS</vt:lpstr>
      <vt:lpstr>Arial Black</vt:lpstr>
      <vt:lpstr>Courier New</vt:lpstr>
      <vt:lpstr>Default Design</vt:lpstr>
      <vt:lpstr>Slide 1</vt:lpstr>
      <vt:lpstr>Chapter Goals</vt:lpstr>
      <vt:lpstr>Contents</vt:lpstr>
      <vt:lpstr>7.1 Reading and Writing Text Files</vt:lpstr>
      <vt:lpstr>Opening Files: Reading (1)</vt:lpstr>
      <vt:lpstr>Opening Files: Reading (2)</vt:lpstr>
      <vt:lpstr>Opening Files: Writing</vt:lpstr>
      <vt:lpstr>Closing Files: Important</vt:lpstr>
      <vt:lpstr>Syntax: Opening And Closing Files</vt:lpstr>
      <vt:lpstr>Reading From A File (1)</vt:lpstr>
      <vt:lpstr>Reading From A File (2)</vt:lpstr>
      <vt:lpstr>Reading From A File (3)</vt:lpstr>
      <vt:lpstr>Reading Multiple Lines From A File</vt:lpstr>
      <vt:lpstr>Converting File Input</vt:lpstr>
      <vt:lpstr>Writing To A File</vt:lpstr>
      <vt:lpstr>Example: File Reading/Writing (1)</vt:lpstr>
      <vt:lpstr>Example: File Reading/Writing (2)</vt:lpstr>
      <vt:lpstr>File Example: total.py (1)</vt:lpstr>
      <vt:lpstr>File Example: total.py (2)</vt:lpstr>
      <vt:lpstr>Common Error 7.1 </vt:lpstr>
      <vt:lpstr>7.2 Text Input and Output</vt:lpstr>
      <vt:lpstr>Processing Text Input</vt:lpstr>
      <vt:lpstr>Text Input and Output</vt:lpstr>
      <vt:lpstr>Removing The Newline (1)</vt:lpstr>
      <vt:lpstr>Removing The Newline (2)</vt:lpstr>
      <vt:lpstr>Character Strip Methods</vt:lpstr>
      <vt:lpstr>Character Strip Examples</vt:lpstr>
      <vt:lpstr>Reading Words (1)</vt:lpstr>
      <vt:lpstr>Reading Words (2)</vt:lpstr>
      <vt:lpstr>Reading Words (3)</vt:lpstr>
      <vt:lpstr>Reading Words (4)</vt:lpstr>
      <vt:lpstr>Reading Words: Complete Example</vt:lpstr>
      <vt:lpstr>Additional String Splitting Methods</vt:lpstr>
      <vt:lpstr>Additional String Splitting Examples</vt:lpstr>
      <vt:lpstr>Reading Characters</vt:lpstr>
      <vt:lpstr>Algorithm: Reading Characters</vt:lpstr>
      <vt:lpstr>Reading Records</vt:lpstr>
      <vt:lpstr>Record Formats: Example 1</vt:lpstr>
      <vt:lpstr>Record Formats: Example 1</vt:lpstr>
      <vt:lpstr>Record Formats: Example 2</vt:lpstr>
      <vt:lpstr>Record Formats: Example 3</vt:lpstr>
      <vt:lpstr>Record Formats: Example 3</vt:lpstr>
      <vt:lpstr>Record Formats: Example 3</vt:lpstr>
      <vt:lpstr>File Operations</vt:lpstr>
      <vt:lpstr>7.3  Command Line Arguments</vt:lpstr>
      <vt:lpstr>Caesar Cipher Example</vt:lpstr>
      <vt:lpstr>Cipher.py (1)</vt:lpstr>
      <vt:lpstr>Cipher.py (2)</vt:lpstr>
      <vt:lpstr>Cipher.py (3)</vt:lpstr>
      <vt:lpstr>Cipher.py (4)</vt:lpstr>
      <vt:lpstr>Steps to Processing Text Files</vt:lpstr>
      <vt:lpstr>Steps to Processing Text Files</vt:lpstr>
      <vt:lpstr>Processing Text Files: Pseudocode</vt:lpstr>
      <vt:lpstr>7.4 Binary Files and Random Access (Optional)</vt:lpstr>
      <vt:lpstr>More On Binary Files</vt:lpstr>
      <vt:lpstr>Opening Binary Files</vt:lpstr>
      <vt:lpstr>Reading From Binary Files (1)</vt:lpstr>
      <vt:lpstr>Reading From Binary Files (2)</vt:lpstr>
      <vt:lpstr>Writing To Binary Files</vt:lpstr>
      <vt:lpstr>Random Access (1)</vt:lpstr>
      <vt:lpstr>Random Access (2)</vt:lpstr>
      <vt:lpstr>Image Files: BMP (1)</vt:lpstr>
      <vt:lpstr>Image Files: BMP (2)</vt:lpstr>
      <vt:lpstr>BMP Headers</vt:lpstr>
      <vt:lpstr>Reading From BMP Files</vt:lpstr>
      <vt:lpstr>Format of BMP Files (1)</vt:lpstr>
      <vt:lpstr>Format of BMP Files (2)</vt:lpstr>
      <vt:lpstr>Reading/Displaying BMP Images (1)</vt:lpstr>
      <vt:lpstr>Reading/Displaying BMP Images (2)</vt:lpstr>
      <vt:lpstr>Drawtriangle.py</vt:lpstr>
      <vt:lpstr>Viewimg.py (1)</vt:lpstr>
      <vt:lpstr>Viewimg.py (2)</vt:lpstr>
      <vt:lpstr>Viewimg.py (3)</vt:lpstr>
      <vt:lpstr>Viewimg.py (4)</vt:lpstr>
      <vt:lpstr>Viewimg.py: Complete Program (1)</vt:lpstr>
      <vt:lpstr>Viewimg.py: Complete Program (2)</vt:lpstr>
      <vt:lpstr>Viewimg.py: Complete Program (3)</vt:lpstr>
      <vt:lpstr>Viewimg.py: Complete Program (4)</vt:lpstr>
      <vt:lpstr>Processing Image Files (1)</vt:lpstr>
      <vt:lpstr>Processing Image Files (2)</vt:lpstr>
      <vt:lpstr>Processing Image Files (3)</vt:lpstr>
      <vt:lpstr>Processing Image Files (4)</vt:lpstr>
      <vt:lpstr>7.5  Exception Handling</vt:lpstr>
      <vt:lpstr>Detecting Errors (1)</vt:lpstr>
      <vt:lpstr>Detecting Errors (2)</vt:lpstr>
      <vt:lpstr>Syntax: Raising an Exception</vt:lpstr>
      <vt:lpstr>Handling Exceptions</vt:lpstr>
      <vt:lpstr>Handling Exceptions: Try-Except</vt:lpstr>
      <vt:lpstr>Syntax: Try-Except</vt:lpstr>
      <vt:lpstr>Try-Except: An Example</vt:lpstr>
      <vt:lpstr>Output Messages (1)</vt:lpstr>
      <vt:lpstr>Output Messages (2)</vt:lpstr>
      <vt:lpstr>Source of Output Messages</vt:lpstr>
      <vt:lpstr>The Finally Clause</vt:lpstr>
      <vt:lpstr>Syntax: The Finally Clause</vt:lpstr>
      <vt:lpstr>Programming Tip 7.1</vt:lpstr>
      <vt:lpstr>Programming Tip 7.2</vt:lpstr>
      <vt:lpstr>Programming Tip 7.2</vt:lpstr>
      <vt:lpstr>The With Statement</vt:lpstr>
      <vt:lpstr>7.6  Handling Input Errors</vt:lpstr>
      <vt:lpstr>Handling Input Errors: main()</vt:lpstr>
      <vt:lpstr>Handling Input Errors: readFile()</vt:lpstr>
      <vt:lpstr>Handling Input Errors: readData()</vt:lpstr>
      <vt:lpstr>Summary:  File Input/Output</vt:lpstr>
      <vt:lpstr>Summary:  Processing Text Files</vt:lpstr>
      <vt:lpstr>Command Line Arguments</vt:lpstr>
      <vt:lpstr>Binary File Input/Output</vt:lpstr>
      <vt:lpstr>Summary:  Exceptions (1)</vt:lpstr>
      <vt:lpstr>Summary:  Exceptions (2)</vt:lpstr>
    </vt:vector>
  </TitlesOfParts>
  <Company>Technetrain.com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I/O and Exceptions</dc:title>
  <dc:subject>Java for Everyone 2e</dc:subject>
  <dc:creator>James Tam</dc:creator>
  <dc:description>Based on bjlo_ch07_8.pdf</dc:description>
  <cp:lastModifiedBy>ahmedr</cp:lastModifiedBy>
  <cp:revision>444</cp:revision>
  <dcterms:created xsi:type="dcterms:W3CDTF">2007-02-01T21:32:19Z</dcterms:created>
  <dcterms:modified xsi:type="dcterms:W3CDTF">2013-11-27T10:15:10Z</dcterms:modified>
  <cp:contentStatus>Final Draft</cp:contentStatus>
</cp:coreProperties>
</file>